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76"/>
  </p:notesMasterIdLst>
  <p:handoutMasterIdLst>
    <p:handoutMasterId r:id="rId77"/>
  </p:handoutMasterIdLst>
  <p:sldIdLst>
    <p:sldId id="256" r:id="rId2"/>
    <p:sldId id="383" r:id="rId3"/>
    <p:sldId id="384" r:id="rId4"/>
    <p:sldId id="409" r:id="rId5"/>
    <p:sldId id="355" r:id="rId6"/>
    <p:sldId id="257" r:id="rId7"/>
    <p:sldId id="297" r:id="rId8"/>
    <p:sldId id="296" r:id="rId9"/>
    <p:sldId id="334" r:id="rId10"/>
    <p:sldId id="394" r:id="rId11"/>
    <p:sldId id="335" r:id="rId12"/>
    <p:sldId id="393" r:id="rId13"/>
    <p:sldId id="396" r:id="rId14"/>
    <p:sldId id="395" r:id="rId15"/>
    <p:sldId id="338" r:id="rId16"/>
    <p:sldId id="298" r:id="rId17"/>
    <p:sldId id="295" r:id="rId18"/>
    <p:sldId id="303" r:id="rId19"/>
    <p:sldId id="299" r:id="rId20"/>
    <p:sldId id="304" r:id="rId21"/>
    <p:sldId id="258" r:id="rId22"/>
    <p:sldId id="300" r:id="rId23"/>
    <p:sldId id="306" r:id="rId24"/>
    <p:sldId id="410" r:id="rId25"/>
    <p:sldId id="272" r:id="rId26"/>
    <p:sldId id="275" r:id="rId27"/>
    <p:sldId id="317" r:id="rId28"/>
    <p:sldId id="321" r:id="rId29"/>
    <p:sldId id="345" r:id="rId30"/>
    <p:sldId id="353" r:id="rId31"/>
    <p:sldId id="343" r:id="rId32"/>
    <p:sldId id="389" r:id="rId33"/>
    <p:sldId id="388" r:id="rId34"/>
    <p:sldId id="397" r:id="rId35"/>
    <p:sldId id="398" r:id="rId36"/>
    <p:sldId id="382" r:id="rId37"/>
    <p:sldId id="322" r:id="rId38"/>
    <p:sldId id="323" r:id="rId39"/>
    <p:sldId id="392" r:id="rId40"/>
    <p:sldId id="346" r:id="rId41"/>
    <p:sldId id="333" r:id="rId42"/>
    <p:sldId id="364" r:id="rId43"/>
    <p:sldId id="363" r:id="rId44"/>
    <p:sldId id="281" r:id="rId45"/>
    <p:sldId id="402" r:id="rId46"/>
    <p:sldId id="401" r:id="rId47"/>
    <p:sldId id="403" r:id="rId48"/>
    <p:sldId id="282" r:id="rId49"/>
    <p:sldId id="404" r:id="rId50"/>
    <p:sldId id="328" r:id="rId51"/>
    <p:sldId id="332" r:id="rId52"/>
    <p:sldId id="406" r:id="rId53"/>
    <p:sldId id="266" r:id="rId54"/>
    <p:sldId id="399" r:id="rId55"/>
    <p:sldId id="400" r:id="rId56"/>
    <p:sldId id="405" r:id="rId57"/>
    <p:sldId id="283" r:id="rId58"/>
    <p:sldId id="319" r:id="rId59"/>
    <p:sldId id="320" r:id="rId60"/>
    <p:sldId id="378" r:id="rId61"/>
    <p:sldId id="365" r:id="rId62"/>
    <p:sldId id="366" r:id="rId63"/>
    <p:sldId id="368" r:id="rId64"/>
    <p:sldId id="376" r:id="rId65"/>
    <p:sldId id="411" r:id="rId66"/>
    <p:sldId id="408" r:id="rId67"/>
    <p:sldId id="270" r:id="rId68"/>
    <p:sldId id="412" r:id="rId69"/>
    <p:sldId id="309" r:id="rId70"/>
    <p:sldId id="413" r:id="rId71"/>
    <p:sldId id="375" r:id="rId72"/>
    <p:sldId id="369" r:id="rId73"/>
    <p:sldId id="371" r:id="rId74"/>
    <p:sldId id="372" r:id="rId7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elissa Haun" initials="MH" lastIdx="7" clrIdx="0">
    <p:extLst>
      <p:ext uri="{19B8F6BF-5375-455C-9EA6-DF929625EA0E}">
        <p15:presenceInfo xmlns:p15="http://schemas.microsoft.com/office/powerpoint/2012/main" userId="S-1-5-21-2149558826-3324038498-27948981-329493" providerId="AD"/>
      </p:ext>
    </p:extLst>
  </p:cmAuthor>
  <p:cmAuthor id="2" name="Virginia Mayfield" initials="VM" lastIdx="1" clrIdx="1">
    <p:extLst>
      <p:ext uri="{19B8F6BF-5375-455C-9EA6-DF929625EA0E}">
        <p15:presenceInfo xmlns:p15="http://schemas.microsoft.com/office/powerpoint/2012/main" userId="S-1-5-21-2149558826-3324038498-27948981-31510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74A7C"/>
    <a:srgbClr val="002D72"/>
    <a:srgbClr val="000000"/>
    <a:srgbClr val="1B365D"/>
    <a:srgbClr val="6E7073"/>
    <a:srgbClr val="CDCDCD"/>
    <a:srgbClr val="EEEEE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885" autoAdjust="0"/>
    <p:restoredTop sz="53080" autoAdjust="0"/>
  </p:normalViewPr>
  <p:slideViewPr>
    <p:cSldViewPr>
      <p:cViewPr varScale="1">
        <p:scale>
          <a:sx n="39" d="100"/>
          <a:sy n="39" d="100"/>
        </p:scale>
        <p:origin x="1908" y="5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ableStyles" Target="tableStyles.xml"/><Relationship Id="rId90" Type="http://schemas.microsoft.com/office/2016/11/relationships/changesInfo" Target="changesInfos/changesInfo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commentAuthors" Target="commentAuthors.xml"/><Relationship Id="rId8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usan Loveless" userId="91719414-556e-4e50-b81f-932f94163abd" providerId="ADAL" clId="{05FB2B7F-0100-496B-B7E4-34D83B3733CC}"/>
    <pc:docChg chg="custSel addSld delSld modSld sldOrd">
      <pc:chgData name="Susan Loveless" userId="91719414-556e-4e50-b81f-932f94163abd" providerId="ADAL" clId="{05FB2B7F-0100-496B-B7E4-34D83B3733CC}" dt="2017-11-02T14:04:53.542" v="1426" actId="1035"/>
      <pc:docMkLst>
        <pc:docMk/>
      </pc:docMkLst>
      <pc:sldChg chg="modSp">
        <pc:chgData name="Susan Loveless" userId="91719414-556e-4e50-b81f-932f94163abd" providerId="ADAL" clId="{05FB2B7F-0100-496B-B7E4-34D83B3733CC}" dt="2017-11-01T01:22:32.485" v="1" actId="20577"/>
        <pc:sldMkLst>
          <pc:docMk/>
          <pc:sldMk cId="3501309387" sldId="306"/>
        </pc:sldMkLst>
        <pc:spChg chg="mod">
          <ac:chgData name="Susan Loveless" userId="91719414-556e-4e50-b81f-932f94163abd" providerId="ADAL" clId="{05FB2B7F-0100-496B-B7E4-34D83B3733CC}" dt="2017-11-01T01:22:32.485" v="1" actId="20577"/>
          <ac:spMkLst>
            <pc:docMk/>
            <pc:sldMk cId="3501309387" sldId="306"/>
            <ac:spMk id="2" creationId="{00000000-0000-0000-0000-000000000000}"/>
          </ac:spMkLst>
        </pc:spChg>
      </pc:sldChg>
      <pc:sldChg chg="modSp">
        <pc:chgData name="Susan Loveless" userId="91719414-556e-4e50-b81f-932f94163abd" providerId="ADAL" clId="{05FB2B7F-0100-496B-B7E4-34D83B3733CC}" dt="2017-11-02T01:55:38.336" v="269" actId="20577"/>
        <pc:sldMkLst>
          <pc:docMk/>
          <pc:sldMk cId="4030531276" sldId="322"/>
        </pc:sldMkLst>
        <pc:spChg chg="mod">
          <ac:chgData name="Susan Loveless" userId="91719414-556e-4e50-b81f-932f94163abd" providerId="ADAL" clId="{05FB2B7F-0100-496B-B7E4-34D83B3733CC}" dt="2017-11-02T01:55:38.336" v="269" actId="20577"/>
          <ac:spMkLst>
            <pc:docMk/>
            <pc:sldMk cId="4030531276" sldId="322"/>
            <ac:spMk id="3" creationId="{00000000-0000-0000-0000-000000000000}"/>
          </ac:spMkLst>
        </pc:spChg>
      </pc:sldChg>
      <pc:sldChg chg="modSp">
        <pc:chgData name="Susan Loveless" userId="91719414-556e-4e50-b81f-932f94163abd" providerId="ADAL" clId="{05FB2B7F-0100-496B-B7E4-34D83B3733CC}" dt="2017-11-02T01:57:40.843" v="315"/>
        <pc:sldMkLst>
          <pc:docMk/>
          <pc:sldMk cId="3397580112" sldId="323"/>
        </pc:sldMkLst>
        <pc:spChg chg="mod">
          <ac:chgData name="Susan Loveless" userId="91719414-556e-4e50-b81f-932f94163abd" providerId="ADAL" clId="{05FB2B7F-0100-496B-B7E4-34D83B3733CC}" dt="2017-11-02T01:57:40.843" v="315"/>
          <ac:spMkLst>
            <pc:docMk/>
            <pc:sldMk cId="3397580112" sldId="323"/>
            <ac:spMk id="2" creationId="{00000000-0000-0000-0000-000000000000}"/>
          </ac:spMkLst>
        </pc:spChg>
      </pc:sldChg>
      <pc:sldChg chg="modSp del modAnim">
        <pc:chgData name="Susan Loveless" userId="91719414-556e-4e50-b81f-932f94163abd" providerId="ADAL" clId="{05FB2B7F-0100-496B-B7E4-34D83B3733CC}" dt="2017-11-02T13:55:43.776" v="1384" actId="2696"/>
        <pc:sldMkLst>
          <pc:docMk/>
          <pc:sldMk cId="3212143913" sldId="339"/>
        </pc:sldMkLst>
        <pc:spChg chg="mod">
          <ac:chgData name="Susan Loveless" userId="91719414-556e-4e50-b81f-932f94163abd" providerId="ADAL" clId="{05FB2B7F-0100-496B-B7E4-34D83B3733CC}" dt="2017-11-02T02:09:59.467" v="961" actId="20577"/>
          <ac:spMkLst>
            <pc:docMk/>
            <pc:sldMk cId="3212143913" sldId="339"/>
            <ac:spMk id="4" creationId="{00000000-0000-0000-0000-000000000000}"/>
          </ac:spMkLst>
        </pc:spChg>
      </pc:sldChg>
      <pc:sldChg chg="modSp">
        <pc:chgData name="Susan Loveless" userId="91719414-556e-4e50-b81f-932f94163abd" providerId="ADAL" clId="{05FB2B7F-0100-496B-B7E4-34D83B3733CC}" dt="2017-11-02T02:13:22.070" v="1305" actId="20577"/>
        <pc:sldMkLst>
          <pc:docMk/>
          <pc:sldMk cId="2903363454" sldId="353"/>
        </pc:sldMkLst>
        <pc:spChg chg="mod">
          <ac:chgData name="Susan Loveless" userId="91719414-556e-4e50-b81f-932f94163abd" providerId="ADAL" clId="{05FB2B7F-0100-496B-B7E4-34D83B3733CC}" dt="2017-11-02T02:13:22.070" v="1305" actId="20577"/>
          <ac:spMkLst>
            <pc:docMk/>
            <pc:sldMk cId="2903363454" sldId="353"/>
            <ac:spMk id="2" creationId="{00000000-0000-0000-0000-000000000000}"/>
          </ac:spMkLst>
        </pc:spChg>
      </pc:sldChg>
      <pc:sldChg chg="modSp modNotesTx">
        <pc:chgData name="Susan Loveless" userId="91719414-556e-4e50-b81f-932f94163abd" providerId="ADAL" clId="{05FB2B7F-0100-496B-B7E4-34D83B3733CC}" dt="2017-11-02T02:12:46.473" v="1239" actId="255"/>
        <pc:sldMkLst>
          <pc:docMk/>
          <pc:sldMk cId="348924764" sldId="356"/>
        </pc:sldMkLst>
        <pc:spChg chg="mod">
          <ac:chgData name="Susan Loveless" userId="91719414-556e-4e50-b81f-932f94163abd" providerId="ADAL" clId="{05FB2B7F-0100-496B-B7E4-34D83B3733CC}" dt="2017-11-02T02:12:46.473" v="1239" actId="255"/>
          <ac:spMkLst>
            <pc:docMk/>
            <pc:sldMk cId="348924764" sldId="356"/>
            <ac:spMk id="2" creationId="{00000000-0000-0000-0000-000000000000}"/>
          </ac:spMkLst>
        </pc:spChg>
      </pc:sldChg>
      <pc:sldChg chg="del">
        <pc:chgData name="Susan Loveless" userId="91719414-556e-4e50-b81f-932f94163abd" providerId="ADAL" clId="{05FB2B7F-0100-496B-B7E4-34D83B3733CC}" dt="2017-11-02T01:56:45.116" v="309" actId="2696"/>
        <pc:sldMkLst>
          <pc:docMk/>
          <pc:sldMk cId="929786766" sldId="357"/>
        </pc:sldMkLst>
      </pc:sldChg>
      <pc:sldChg chg="del ord">
        <pc:chgData name="Susan Loveless" userId="91719414-556e-4e50-b81f-932f94163abd" providerId="ADAL" clId="{05FB2B7F-0100-496B-B7E4-34D83B3733CC}" dt="2017-11-02T02:10:36.213" v="980" actId="2696"/>
        <pc:sldMkLst>
          <pc:docMk/>
          <pc:sldMk cId="2702899179" sldId="358"/>
        </pc:sldMkLst>
      </pc:sldChg>
      <pc:sldChg chg="del">
        <pc:chgData name="Susan Loveless" userId="91719414-556e-4e50-b81f-932f94163abd" providerId="ADAL" clId="{05FB2B7F-0100-496B-B7E4-34D83B3733CC}" dt="2017-11-02T01:56:48.945" v="310" actId="2696"/>
        <pc:sldMkLst>
          <pc:docMk/>
          <pc:sldMk cId="2273647778" sldId="361"/>
        </pc:sldMkLst>
      </pc:sldChg>
      <pc:sldChg chg="modSp del">
        <pc:chgData name="Susan Loveless" userId="91719414-556e-4e50-b81f-932f94163abd" providerId="ADAL" clId="{05FB2B7F-0100-496B-B7E4-34D83B3733CC}" dt="2017-11-02T01:57:42.897" v="316" actId="2696"/>
        <pc:sldMkLst>
          <pc:docMk/>
          <pc:sldMk cId="3665447773" sldId="362"/>
        </pc:sldMkLst>
        <pc:spChg chg="mod">
          <ac:chgData name="Susan Loveless" userId="91719414-556e-4e50-b81f-932f94163abd" providerId="ADAL" clId="{05FB2B7F-0100-496B-B7E4-34D83B3733CC}" dt="2017-11-02T01:57:34.125" v="312"/>
          <ac:spMkLst>
            <pc:docMk/>
            <pc:sldMk cId="3665447773" sldId="362"/>
            <ac:spMk id="2" creationId="{00000000-0000-0000-0000-000000000000}"/>
          </ac:spMkLst>
        </pc:spChg>
      </pc:sldChg>
      <pc:sldChg chg="modSp">
        <pc:chgData name="Susan Loveless" userId="91719414-556e-4e50-b81f-932f94163abd" providerId="ADAL" clId="{05FB2B7F-0100-496B-B7E4-34D83B3733CC}" dt="2017-11-02T01:56:05.075" v="307" actId="20577"/>
        <pc:sldMkLst>
          <pc:docMk/>
          <pc:sldMk cId="4151649058" sldId="382"/>
        </pc:sldMkLst>
        <pc:spChg chg="mod">
          <ac:chgData name="Susan Loveless" userId="91719414-556e-4e50-b81f-932f94163abd" providerId="ADAL" clId="{05FB2B7F-0100-496B-B7E4-34D83B3733CC}" dt="2017-11-02T01:56:05.075" v="307" actId="20577"/>
          <ac:spMkLst>
            <pc:docMk/>
            <pc:sldMk cId="4151649058" sldId="382"/>
            <ac:spMk id="3" creationId="{00000000-0000-0000-0000-000000000000}"/>
          </ac:spMkLst>
        </pc:spChg>
        <pc:spChg chg="mod">
          <ac:chgData name="Susan Loveless" userId="91719414-556e-4e50-b81f-932f94163abd" providerId="ADAL" clId="{05FB2B7F-0100-496B-B7E4-34D83B3733CC}" dt="2017-11-02T01:47:56.513" v="28" actId="20577"/>
          <ac:spMkLst>
            <pc:docMk/>
            <pc:sldMk cId="4151649058" sldId="382"/>
            <ac:spMk id="4" creationId="{00000000-0000-0000-0000-000000000000}"/>
          </ac:spMkLst>
        </pc:spChg>
      </pc:sldChg>
      <pc:sldChg chg="addSp delSp modSp add modAnim">
        <pc:chgData name="Susan Loveless" userId="91719414-556e-4e50-b81f-932f94163abd" providerId="ADAL" clId="{05FB2B7F-0100-496B-B7E4-34D83B3733CC}" dt="2017-11-02T14:03:28.624" v="1420"/>
        <pc:sldMkLst>
          <pc:docMk/>
          <pc:sldMk cId="1006550329" sldId="388"/>
        </pc:sldMkLst>
        <pc:spChg chg="mod">
          <ac:chgData name="Susan Loveless" userId="91719414-556e-4e50-b81f-932f94163abd" providerId="ADAL" clId="{05FB2B7F-0100-496B-B7E4-34D83B3733CC}" dt="2017-11-02T02:02:51.143" v="421" actId="1076"/>
          <ac:spMkLst>
            <pc:docMk/>
            <pc:sldMk cId="1006550329" sldId="388"/>
            <ac:spMk id="2" creationId="{F200445F-2DFE-4679-89E6-90C7B4467099}"/>
          </ac:spMkLst>
        </pc:spChg>
        <pc:spChg chg="mod">
          <ac:chgData name="Susan Loveless" userId="91719414-556e-4e50-b81f-932f94163abd" providerId="ADAL" clId="{05FB2B7F-0100-496B-B7E4-34D83B3733CC}" dt="2017-11-02T02:10:10.321" v="979" actId="20577"/>
          <ac:spMkLst>
            <pc:docMk/>
            <pc:sldMk cId="1006550329" sldId="388"/>
            <ac:spMk id="3" creationId="{BDC8739C-D883-4E12-BA6F-C331B635D724}"/>
          </ac:spMkLst>
        </pc:spChg>
        <pc:spChg chg="del mod">
          <ac:chgData name="Susan Loveless" userId="91719414-556e-4e50-b81f-932f94163abd" providerId="ADAL" clId="{05FB2B7F-0100-496B-B7E4-34D83B3733CC}" dt="2017-11-02T02:00:31.802" v="348" actId="3680"/>
          <ac:spMkLst>
            <pc:docMk/>
            <pc:sldMk cId="1006550329" sldId="388"/>
            <ac:spMk id="4" creationId="{B8D117C5-F7B8-4D5B-ACA4-97E21CBF46C3}"/>
          </ac:spMkLst>
        </pc:spChg>
        <pc:graphicFrameChg chg="add mod modGraphic">
          <ac:chgData name="Susan Loveless" userId="91719414-556e-4e50-b81f-932f94163abd" providerId="ADAL" clId="{05FB2B7F-0100-496B-B7E4-34D83B3733CC}" dt="2017-11-02T02:07:17.635" v="668" actId="6549"/>
          <ac:graphicFrameMkLst>
            <pc:docMk/>
            <pc:sldMk cId="1006550329" sldId="388"/>
            <ac:graphicFrameMk id="6" creationId="{EF2D020C-E0A0-4647-B460-D75E8DA240F3}"/>
          </ac:graphicFrameMkLst>
        </pc:graphicFrameChg>
      </pc:sldChg>
      <pc:sldChg chg="modSp add">
        <pc:chgData name="Susan Loveless" userId="91719414-556e-4e50-b81f-932f94163abd" providerId="ADAL" clId="{05FB2B7F-0100-496B-B7E4-34D83B3733CC}" dt="2017-11-02T02:22:31.008" v="1383" actId="20577"/>
        <pc:sldMkLst>
          <pc:docMk/>
          <pc:sldMk cId="613530115" sldId="389"/>
        </pc:sldMkLst>
        <pc:spChg chg="mod">
          <ac:chgData name="Susan Loveless" userId="91719414-556e-4e50-b81f-932f94163abd" providerId="ADAL" clId="{05FB2B7F-0100-496B-B7E4-34D83B3733CC}" dt="2017-11-02T02:22:31.008" v="1383" actId="20577"/>
          <ac:spMkLst>
            <pc:docMk/>
            <pc:sldMk cId="613530115" sldId="389"/>
            <ac:spMk id="2" creationId="{FDBA33FC-16FD-484C-9CC8-C04BF310E20C}"/>
          </ac:spMkLst>
        </pc:spChg>
        <pc:spChg chg="mod">
          <ac:chgData name="Susan Loveless" userId="91719414-556e-4e50-b81f-932f94163abd" providerId="ADAL" clId="{05FB2B7F-0100-496B-B7E4-34D83B3733CC}" dt="2017-11-02T02:07:39.152" v="686" actId="20577"/>
          <ac:spMkLst>
            <pc:docMk/>
            <pc:sldMk cId="613530115" sldId="389"/>
            <ac:spMk id="3" creationId="{F760EDE1-CCC4-4F65-A57D-99A64665023A}"/>
          </ac:spMkLst>
        </pc:spChg>
      </pc:sldChg>
      <pc:sldChg chg="modSp add">
        <pc:chgData name="Susan Loveless" userId="91719414-556e-4e50-b81f-932f94163abd" providerId="ADAL" clId="{05FB2B7F-0100-496B-B7E4-34D83B3733CC}" dt="2017-11-02T02:12:13.600" v="1238" actId="20577"/>
        <pc:sldMkLst>
          <pc:docMk/>
          <pc:sldMk cId="1058240019" sldId="390"/>
        </pc:sldMkLst>
        <pc:spChg chg="mod">
          <ac:chgData name="Susan Loveless" userId="91719414-556e-4e50-b81f-932f94163abd" providerId="ADAL" clId="{05FB2B7F-0100-496B-B7E4-34D83B3733CC}" dt="2017-11-02T02:12:13.600" v="1238" actId="20577"/>
          <ac:spMkLst>
            <pc:docMk/>
            <pc:sldMk cId="1058240019" sldId="390"/>
            <ac:spMk id="2" creationId="{F6E5E8A6-CBCB-49A4-A20A-7094FCA3EFC6}"/>
          </ac:spMkLst>
        </pc:spChg>
        <pc:spChg chg="mod">
          <ac:chgData name="Susan Loveless" userId="91719414-556e-4e50-b81f-932f94163abd" providerId="ADAL" clId="{05FB2B7F-0100-496B-B7E4-34D83B3733CC}" dt="2017-11-02T02:11:00.291" v="1002" actId="20577"/>
          <ac:spMkLst>
            <pc:docMk/>
            <pc:sldMk cId="1058240019" sldId="390"/>
            <ac:spMk id="3" creationId="{42293030-066C-454A-A856-7D091046699A}"/>
          </ac:spMkLst>
        </pc:spChg>
      </pc:sldChg>
      <pc:sldChg chg="addSp delSp modSp add ord modAnim">
        <pc:chgData name="Susan Loveless" userId="91719414-556e-4e50-b81f-932f94163abd" providerId="ADAL" clId="{05FB2B7F-0100-496B-B7E4-34D83B3733CC}" dt="2017-11-02T14:04:53.542" v="1426" actId="1035"/>
        <pc:sldMkLst>
          <pc:docMk/>
          <pc:sldMk cId="1815376543" sldId="391"/>
        </pc:sldMkLst>
        <pc:spChg chg="del">
          <ac:chgData name="Susan Loveless" userId="91719414-556e-4e50-b81f-932f94163abd" providerId="ADAL" clId="{05FB2B7F-0100-496B-B7E4-34D83B3733CC}" dt="2017-11-02T13:56:21.828" v="1412"/>
          <ac:spMkLst>
            <pc:docMk/>
            <pc:sldMk cId="1815376543" sldId="391"/>
            <ac:spMk id="2" creationId="{477CDEE7-9303-4035-8EB4-F02D670AD7DE}"/>
          </ac:spMkLst>
        </pc:spChg>
        <pc:spChg chg="mod">
          <ac:chgData name="Susan Loveless" userId="91719414-556e-4e50-b81f-932f94163abd" providerId="ADAL" clId="{05FB2B7F-0100-496B-B7E4-34D83B3733CC}" dt="2017-11-02T13:56:19.055" v="1411" actId="20577"/>
          <ac:spMkLst>
            <pc:docMk/>
            <pc:sldMk cId="1815376543" sldId="391"/>
            <ac:spMk id="3" creationId="{300772EB-DD1D-44EF-B13E-3462DD27F1D5}"/>
          </ac:spMkLst>
        </pc:spChg>
        <pc:picChg chg="add mod">
          <ac:chgData name="Susan Loveless" userId="91719414-556e-4e50-b81f-932f94163abd" providerId="ADAL" clId="{05FB2B7F-0100-496B-B7E4-34D83B3733CC}" dt="2017-11-02T13:56:30.130" v="1415" actId="14100"/>
          <ac:picMkLst>
            <pc:docMk/>
            <pc:sldMk cId="1815376543" sldId="391"/>
            <ac:picMk id="5" creationId="{9D17150B-6A68-4EC3-BA2C-E7FA93C4209B}"/>
          </ac:picMkLst>
        </pc:picChg>
        <pc:picChg chg="add mod">
          <ac:chgData name="Susan Loveless" userId="91719414-556e-4e50-b81f-932f94163abd" providerId="ADAL" clId="{05FB2B7F-0100-496B-B7E4-34D83B3733CC}" dt="2017-11-02T14:04:53.542" v="1426" actId="1035"/>
          <ac:picMkLst>
            <pc:docMk/>
            <pc:sldMk cId="1815376543" sldId="391"/>
            <ac:picMk id="6" creationId="{81DD839F-EF7E-4578-9E2D-517D4B89C2BD}"/>
          </ac:picMkLst>
        </pc:picChg>
      </pc:sldChg>
    </pc:docChg>
  </pc:docChgLst>
  <pc:docChgLst>
    <pc:chgData name="Susan Loveless" userId="91719414-556e-4e50-b81f-932f94163abd" providerId="ADAL" clId="{8CDE8A34-56CB-4A2F-AA05-6E462C1E9CA3}"/>
    <pc:docChg chg="modSld sldOrd">
      <pc:chgData name="Susan Loveless" userId="91719414-556e-4e50-b81f-932f94163abd" providerId="ADAL" clId="{8CDE8A34-56CB-4A2F-AA05-6E462C1E9CA3}" dt="2017-10-30T20:08:39.445" v="0"/>
      <pc:docMkLst>
        <pc:docMk/>
      </pc:docMkLst>
      <pc:sldChg chg="ord">
        <pc:chgData name="Susan Loveless" userId="91719414-556e-4e50-b81f-932f94163abd" providerId="ADAL" clId="{8CDE8A34-56CB-4A2F-AA05-6E462C1E9CA3}" dt="2017-10-30T20:08:39.445" v="0"/>
        <pc:sldMkLst>
          <pc:docMk/>
          <pc:sldMk cId="3002749111" sldId="333"/>
        </pc:sldMkLst>
      </pc:sldChg>
      <pc:sldChg chg="ord">
        <pc:chgData name="Susan Loveless" userId="91719414-556e-4e50-b81f-932f94163abd" providerId="ADAL" clId="{8CDE8A34-56CB-4A2F-AA05-6E462C1E9CA3}" dt="2017-10-30T20:08:39.445" v="0"/>
        <pc:sldMkLst>
          <pc:docMk/>
          <pc:sldMk cId="4132016654" sldId="364"/>
        </pc:sldMkLst>
      </pc:sldChg>
    </pc:docChg>
  </pc:docChgLst>
  <pc:docChgLst>
    <pc:chgData name="Season Epps" userId="b8d03ba1-ef0e-491d-89f1-46f95a465df8" providerId="ADAL" clId="{FA961EAC-78ED-4B05-A19C-2A31DB1F2A7F}"/>
    <pc:docChg chg="addSld modSld sldOrd">
      <pc:chgData name="Season Epps" userId="b8d03ba1-ef0e-491d-89f1-46f95a465df8" providerId="ADAL" clId="{FA961EAC-78ED-4B05-A19C-2A31DB1F2A7F}" dt="2017-10-31T13:07:44.155" v="2"/>
      <pc:docMkLst>
        <pc:docMk/>
      </pc:docMkLst>
      <pc:sldChg chg="ord">
        <pc:chgData name="Season Epps" userId="b8d03ba1-ef0e-491d-89f1-46f95a465df8" providerId="ADAL" clId="{FA961EAC-78ED-4B05-A19C-2A31DB1F2A7F}" dt="2017-10-31T13:07:24.467" v="1"/>
        <pc:sldMkLst>
          <pc:docMk/>
          <pc:sldMk cId="1612380982" sldId="272"/>
        </pc:sldMkLst>
      </pc:sldChg>
      <pc:sldChg chg="add">
        <pc:chgData name="Season Epps" userId="b8d03ba1-ef0e-491d-89f1-46f95a465df8" providerId="ADAL" clId="{FA961EAC-78ED-4B05-A19C-2A31DB1F2A7F}" dt="2017-10-31T13:07:19.572" v="0"/>
        <pc:sldMkLst>
          <pc:docMk/>
          <pc:sldMk cId="918079790" sldId="386"/>
        </pc:sldMkLst>
      </pc:sldChg>
      <pc:sldChg chg="add">
        <pc:chgData name="Season Epps" userId="b8d03ba1-ef0e-491d-89f1-46f95a465df8" providerId="ADAL" clId="{FA961EAC-78ED-4B05-A19C-2A31DB1F2A7F}" dt="2017-10-31T13:07:44.155" v="2"/>
        <pc:sldMkLst>
          <pc:docMk/>
          <pc:sldMk cId="2415900906" sldId="387"/>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50B3B1C-B6D7-49EB-B2E4-A4D550D01514}" type="datetimeFigureOut">
              <a:rPr lang="en-US" smtClean="0"/>
              <a:t>6/19/2018</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C127501-62F9-4858-B979-0D67BF2B94CF}" type="slidenum">
              <a:rPr lang="en-US" smtClean="0"/>
              <a:t>‹#›</a:t>
            </a:fld>
            <a:endParaRPr lang="en-US"/>
          </a:p>
        </p:txBody>
      </p:sp>
    </p:spTree>
    <p:extLst>
      <p:ext uri="{BB962C8B-B14F-4D97-AF65-F5344CB8AC3E}">
        <p14:creationId xmlns:p14="http://schemas.microsoft.com/office/powerpoint/2010/main" val="21606505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D70764A-B111-44B3-AE37-A9C6790043FE}" type="datetimeFigureOut">
              <a:rPr lang="en-US" smtClean="0"/>
              <a:t>6/19/2018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F3C1CD0-D833-4B0D-BF33-74A8E63C0BDA}" type="slidenum">
              <a:rPr lang="en-US" smtClean="0"/>
              <a:t>‹#›</a:t>
            </a:fld>
            <a:endParaRPr lang="en-US"/>
          </a:p>
        </p:txBody>
      </p:sp>
    </p:spTree>
    <p:extLst>
      <p:ext uri="{BB962C8B-B14F-4D97-AF65-F5344CB8AC3E}">
        <p14:creationId xmlns:p14="http://schemas.microsoft.com/office/powerpoint/2010/main" val="20977620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baseline="0" dirty="0" smtClean="0">
                <a:latin typeface="PermianSlabSerifTypeface" panose="02000000000000000000" pitchFamily="50" charset="0"/>
                <a:ea typeface="Open Sans" panose="020B0606030504020204" pitchFamily="34" charset="0"/>
                <a:cs typeface="Open Sans" panose="020B0606030504020204" pitchFamily="34" charset="0"/>
              </a:rPr>
              <a:t>Talking Points</a:t>
            </a:r>
            <a:r>
              <a:rPr lang="en-US" baseline="0" dirty="0" smtClean="0">
                <a:latin typeface="PermianSlabSerifTypeface" panose="02000000000000000000" pitchFamily="50" charset="0"/>
                <a:ea typeface="Open Sans" panose="020B0606030504020204" pitchFamily="34" charset="0"/>
                <a:cs typeface="Open Sans" panose="020B0606030504020204" pitchFamily="34" charset="0"/>
              </a:rPr>
              <a:t>:</a:t>
            </a:r>
          </a:p>
          <a:p>
            <a:pPr defTabSz="462458">
              <a:defRPr/>
            </a:pPr>
            <a:r>
              <a:rPr lang="en-US" dirty="0" smtClean="0">
                <a:latin typeface="PermianSlabSerifTypeface" panose="02000000000000000000" pitchFamily="50" charset="0"/>
                <a:ea typeface="Open Sans" panose="020B0606030504020204" pitchFamily="34" charset="0"/>
                <a:cs typeface="Open Sans" panose="020B0606030504020204" pitchFamily="34" charset="0"/>
              </a:rPr>
              <a:t>Good Morning. </a:t>
            </a:r>
          </a:p>
          <a:p>
            <a:pPr defTabSz="462458">
              <a:defRPr/>
            </a:pPr>
            <a:endParaRPr lang="en-US" dirty="0" smtClean="0">
              <a:latin typeface="PermianSlabSerifTypeface" panose="02000000000000000000" pitchFamily="50" charset="0"/>
              <a:ea typeface="Open Sans" panose="020B0606030504020204" pitchFamily="34" charset="0"/>
              <a:cs typeface="Open Sans" panose="020B0606030504020204" pitchFamily="34" charset="0"/>
            </a:endParaRPr>
          </a:p>
          <a:p>
            <a:r>
              <a:rPr lang="en-US" dirty="0" smtClean="0">
                <a:latin typeface="PermianSlabSerifTypeface" panose="02000000000000000000" pitchFamily="50" charset="0"/>
                <a:ea typeface="Open Sans" panose="020B0606030504020204" pitchFamily="34" charset="0"/>
                <a:cs typeface="Open Sans" panose="020B0606030504020204" pitchFamily="34" charset="0"/>
              </a:rPr>
              <a:t>As we get started this morning, we would like to share with you the objectives for today’s workshop</a:t>
            </a:r>
            <a:r>
              <a:rPr lang="en-US" baseline="0" dirty="0" smtClean="0">
                <a:latin typeface="PermianSlabSerifTypeface" panose="02000000000000000000" pitchFamily="50" charset="0"/>
                <a:ea typeface="Open Sans" panose="020B0606030504020204" pitchFamily="34" charset="0"/>
                <a:cs typeface="Open Sans" panose="020B0606030504020204" pitchFamily="34" charset="0"/>
              </a:rPr>
              <a:t> and we will revisit these objectives in the closing as a reflection for today’s learning.  </a:t>
            </a:r>
            <a:endParaRPr lang="en-US" dirty="0" smtClean="0">
              <a:latin typeface="PermianSlabSerifTypeface" panose="02000000000000000000" pitchFamily="50" charset="0"/>
              <a:ea typeface="Open Sans" panose="020B0606030504020204" pitchFamily="34" charset="0"/>
              <a:cs typeface="Open Sans" panose="020B0606030504020204" pitchFamily="34" charset="0"/>
            </a:endParaRPr>
          </a:p>
          <a:p>
            <a:endParaRPr lang="en-US" dirty="0" smtClean="0">
              <a:latin typeface="PermianSlabSerifTypeface" panose="02000000000000000000" pitchFamily="50" charset="0"/>
              <a:ea typeface="Open Sans" panose="020B0606030504020204" pitchFamily="34" charset="0"/>
              <a:cs typeface="Open Sans" panose="020B0606030504020204" pitchFamily="34" charset="0"/>
            </a:endParaRPr>
          </a:p>
          <a:p>
            <a:r>
              <a:rPr lang="en-US" dirty="0" smtClean="0">
                <a:latin typeface="PermianSlabSerifTypeface" panose="02000000000000000000" pitchFamily="50" charset="0"/>
                <a:ea typeface="Open Sans" panose="020B0606030504020204" pitchFamily="34" charset="0"/>
                <a:cs typeface="Open Sans" panose="020B0606030504020204" pitchFamily="34" charset="0"/>
              </a:rPr>
              <a:t>We appreciate all of the teams that made it today. Thank</a:t>
            </a:r>
            <a:r>
              <a:rPr lang="en-US" baseline="0" dirty="0" smtClean="0">
                <a:latin typeface="PermianSlabSerifTypeface" panose="02000000000000000000" pitchFamily="50" charset="0"/>
                <a:ea typeface="Open Sans" panose="020B0606030504020204" pitchFamily="34" charset="0"/>
                <a:cs typeface="Open Sans" panose="020B0606030504020204" pitchFamily="34" charset="0"/>
              </a:rPr>
              <a:t> you for your hard work and dedication to Tennessee students.  </a:t>
            </a:r>
            <a:endParaRPr lang="en-US" dirty="0" smtClean="0"/>
          </a:p>
          <a:p>
            <a:endParaRPr lang="en-US" dirty="0"/>
          </a:p>
        </p:txBody>
      </p:sp>
      <p:sp>
        <p:nvSpPr>
          <p:cNvPr id="4" name="Slide Number Placeholder 3"/>
          <p:cNvSpPr>
            <a:spLocks noGrp="1"/>
          </p:cNvSpPr>
          <p:nvPr>
            <p:ph type="sldNum" sz="quarter" idx="10"/>
          </p:nvPr>
        </p:nvSpPr>
        <p:spPr/>
        <p:txBody>
          <a:bodyPr/>
          <a:lstStyle/>
          <a:p>
            <a:fld id="{EF3C1CD0-D833-4B0D-BF33-74A8E63C0BDA}" type="slidenum">
              <a:rPr lang="en-US" smtClean="0"/>
              <a:t>1</a:t>
            </a:fld>
            <a:endParaRPr lang="en-US"/>
          </a:p>
        </p:txBody>
      </p:sp>
    </p:spTree>
    <p:extLst>
      <p:ext uri="{BB962C8B-B14F-4D97-AF65-F5344CB8AC3E}">
        <p14:creationId xmlns:p14="http://schemas.microsoft.com/office/powerpoint/2010/main" val="17953714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Talking Points:  </a:t>
            </a:r>
          </a:p>
          <a:p>
            <a:r>
              <a:rPr lang="en-US" b="0" dirty="0" smtClean="0"/>
              <a:t>The Instructional Focus document is to provide teachers with guidance to help them connect the Tennessee mathematics standards with performance levels of our state-wide assessment. The document provides evidence of learning to help teachers determine how a student is progressing towards grade-level expectations.  Additionally, instructional guidance is provided to clarify the types of instruction that will help a student progress along the continuum of learning.  </a:t>
            </a:r>
          </a:p>
          <a:p>
            <a:endParaRPr lang="en-US" b="0" dirty="0" smtClean="0"/>
          </a:p>
          <a:p>
            <a:r>
              <a:rPr lang="en-US" b="0" dirty="0" smtClean="0"/>
              <a:t>This document, for today’s use, is a tool that includes a subset of grade-band standards.  A complete document will be available for teachers soon</a:t>
            </a:r>
            <a:r>
              <a:rPr lang="en-US" b="0" baseline="0" dirty="0" smtClean="0"/>
              <a:t> and is located on the departments math webpage at </a:t>
            </a:r>
          </a:p>
          <a:p>
            <a:endParaRPr lang="en-US" b="0" baseline="0" dirty="0" smtClean="0"/>
          </a:p>
          <a:p>
            <a:r>
              <a:rPr lang="en-US" b="0" dirty="0" smtClean="0"/>
              <a:t>https://www.tn.gov/education/instruction/academic-standards/mathematics-standards.html</a:t>
            </a:r>
            <a:endParaRPr lang="en-US" b="0" dirty="0"/>
          </a:p>
        </p:txBody>
      </p:sp>
      <p:sp>
        <p:nvSpPr>
          <p:cNvPr id="4" name="Slide Number Placeholder 3"/>
          <p:cNvSpPr>
            <a:spLocks noGrp="1"/>
          </p:cNvSpPr>
          <p:nvPr>
            <p:ph type="sldNum" sz="quarter" idx="10"/>
          </p:nvPr>
        </p:nvSpPr>
        <p:spPr/>
        <p:txBody>
          <a:bodyPr/>
          <a:lstStyle/>
          <a:p>
            <a:fld id="{EF3C1CD0-D833-4B0D-BF33-74A8E63C0BDA}" type="slidenum">
              <a:rPr lang="en-US" smtClean="0"/>
              <a:t>10</a:t>
            </a:fld>
            <a:endParaRPr lang="en-US"/>
          </a:p>
        </p:txBody>
      </p:sp>
    </p:spTree>
    <p:extLst>
      <p:ext uri="{BB962C8B-B14F-4D97-AF65-F5344CB8AC3E}">
        <p14:creationId xmlns:p14="http://schemas.microsoft.com/office/powerpoint/2010/main" val="17896500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t>Talking Points:  </a:t>
            </a:r>
          </a:p>
          <a:p>
            <a:r>
              <a:rPr lang="en-US" dirty="0" smtClean="0"/>
              <a:t>The evidence of learning</a:t>
            </a:r>
            <a:r>
              <a:rPr lang="en-US" baseline="0" dirty="0" smtClean="0"/>
              <a:t> statements are divided into four levels much like the assessment levels, keeping in mind that our focus today is on the levels of “evidence of learning” for formative/summative assessment(s) used instructionally and not the </a:t>
            </a:r>
            <a:r>
              <a:rPr lang="en-US" baseline="0" dirty="0" err="1" smtClean="0"/>
              <a:t>TNReady</a:t>
            </a:r>
            <a:r>
              <a:rPr lang="en-US" baseline="0" dirty="0" smtClean="0"/>
              <a:t> levels.  </a:t>
            </a:r>
            <a:endParaRPr lang="en-US" dirty="0"/>
          </a:p>
        </p:txBody>
      </p:sp>
      <p:sp>
        <p:nvSpPr>
          <p:cNvPr id="4" name="Slide Number Placeholder 3"/>
          <p:cNvSpPr>
            <a:spLocks noGrp="1"/>
          </p:cNvSpPr>
          <p:nvPr>
            <p:ph type="sldNum" sz="quarter" idx="10"/>
          </p:nvPr>
        </p:nvSpPr>
        <p:spPr/>
        <p:txBody>
          <a:bodyPr/>
          <a:lstStyle/>
          <a:p>
            <a:fld id="{EF3C1CD0-D833-4B0D-BF33-74A8E63C0BDA}" type="slidenum">
              <a:rPr lang="en-US" smtClean="0"/>
              <a:t>11</a:t>
            </a:fld>
            <a:endParaRPr lang="en-US"/>
          </a:p>
        </p:txBody>
      </p:sp>
    </p:spTree>
    <p:extLst>
      <p:ext uri="{BB962C8B-B14F-4D97-AF65-F5344CB8AC3E}">
        <p14:creationId xmlns:p14="http://schemas.microsoft.com/office/powerpoint/2010/main" val="30077811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Talking</a:t>
            </a:r>
            <a:r>
              <a:rPr lang="en-US" b="1" baseline="0" dirty="0" smtClean="0"/>
              <a:t> Points:</a:t>
            </a:r>
          </a:p>
          <a:p>
            <a:r>
              <a:rPr lang="en-US" b="0" dirty="0" smtClean="0"/>
              <a:t>The evidence of learning statements are guidance to</a:t>
            </a:r>
            <a:r>
              <a:rPr lang="en-US" b="0" baseline="0" dirty="0" smtClean="0"/>
              <a:t> help teachers connect the Tennessee math standards with evidence of learning that can be collected through classroom assessments to provide information of what a students understands/knows/has learned and can be used to track towards grade-level conceptual understanding.  The evidence of learning statements within the instructional focus document is not an exhaustive list.  </a:t>
            </a:r>
            <a:endParaRPr lang="en-US" b="0" dirty="0"/>
          </a:p>
        </p:txBody>
      </p:sp>
      <p:sp>
        <p:nvSpPr>
          <p:cNvPr id="4" name="Slide Number Placeholder 3"/>
          <p:cNvSpPr>
            <a:spLocks noGrp="1"/>
          </p:cNvSpPr>
          <p:nvPr>
            <p:ph type="sldNum" sz="quarter" idx="10"/>
          </p:nvPr>
        </p:nvSpPr>
        <p:spPr/>
        <p:txBody>
          <a:bodyPr/>
          <a:lstStyle/>
          <a:p>
            <a:fld id="{EF3C1CD0-D833-4B0D-BF33-74A8E63C0BDA}" type="slidenum">
              <a:rPr lang="en-US" smtClean="0"/>
              <a:t>12</a:t>
            </a:fld>
            <a:endParaRPr lang="en-US"/>
          </a:p>
        </p:txBody>
      </p:sp>
    </p:spTree>
    <p:extLst>
      <p:ext uri="{BB962C8B-B14F-4D97-AF65-F5344CB8AC3E}">
        <p14:creationId xmlns:p14="http://schemas.microsoft.com/office/powerpoint/2010/main" val="41279227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Talking Points:</a:t>
            </a:r>
            <a:endParaRPr lang="en-US" b="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Instructional focus statements provide guidance to clarify the types of instruction that will help a student progress along a continuum of learning.  These statements are written to provide strong guidance around Tier I, on-grade level instruction.  Thus, the instructional focus statements are written for level 3 and 4.</a:t>
            </a:r>
          </a:p>
        </p:txBody>
      </p:sp>
      <p:sp>
        <p:nvSpPr>
          <p:cNvPr id="4" name="Slide Number Placeholder 3"/>
          <p:cNvSpPr>
            <a:spLocks noGrp="1"/>
          </p:cNvSpPr>
          <p:nvPr>
            <p:ph type="sldNum" sz="quarter" idx="10"/>
          </p:nvPr>
        </p:nvSpPr>
        <p:spPr/>
        <p:txBody>
          <a:bodyPr/>
          <a:lstStyle/>
          <a:p>
            <a:fld id="{EF3C1CD0-D833-4B0D-BF33-74A8E63C0BDA}" type="slidenum">
              <a:rPr lang="en-US" smtClean="0"/>
              <a:t>13</a:t>
            </a:fld>
            <a:endParaRPr lang="en-US"/>
          </a:p>
        </p:txBody>
      </p:sp>
    </p:spTree>
    <p:extLst>
      <p:ext uri="{BB962C8B-B14F-4D97-AF65-F5344CB8AC3E}">
        <p14:creationId xmlns:p14="http://schemas.microsoft.com/office/powerpoint/2010/main" val="35745333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Talking Points:</a:t>
            </a:r>
            <a:endParaRPr lang="en-US" b="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Instructional focus statements provide guidance to clarify the types of instruction that will help a student progress along a continuum of learning.  These statements are written to provide strong guidance around Tier I, on-grade level instruction.  Thus, the instructional focus statements are written for level 3 and 4.</a:t>
            </a:r>
          </a:p>
          <a:p>
            <a:endParaRPr lang="en-US" b="1" dirty="0"/>
          </a:p>
        </p:txBody>
      </p:sp>
      <p:sp>
        <p:nvSpPr>
          <p:cNvPr id="4" name="Slide Number Placeholder 3"/>
          <p:cNvSpPr>
            <a:spLocks noGrp="1"/>
          </p:cNvSpPr>
          <p:nvPr>
            <p:ph type="sldNum" sz="quarter" idx="10"/>
          </p:nvPr>
        </p:nvSpPr>
        <p:spPr/>
        <p:txBody>
          <a:bodyPr/>
          <a:lstStyle/>
          <a:p>
            <a:fld id="{EF3C1CD0-D833-4B0D-BF33-74A8E63C0BDA}" type="slidenum">
              <a:rPr lang="en-US" smtClean="0"/>
              <a:t>14</a:t>
            </a:fld>
            <a:endParaRPr lang="en-US"/>
          </a:p>
        </p:txBody>
      </p:sp>
    </p:spTree>
    <p:extLst>
      <p:ext uri="{BB962C8B-B14F-4D97-AF65-F5344CB8AC3E}">
        <p14:creationId xmlns:p14="http://schemas.microsoft.com/office/powerpoint/2010/main" val="2411494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Talking Points:  </a:t>
            </a:r>
          </a:p>
          <a:p>
            <a:r>
              <a:rPr lang="en-US" b="0" baseline="0" dirty="0" smtClean="0"/>
              <a:t>Ask</a:t>
            </a:r>
            <a:r>
              <a:rPr lang="en-US" baseline="0" dirty="0" smtClean="0"/>
              <a:t> participants to explore the Instructional Focus document with a partner.  Allow adequate time for participants to read though the designated standards and discuss with a partner.  Use the remaining time to discuss, in whole group, their biggest ah-ha moments and how this document might be used in their classroom.  </a:t>
            </a:r>
          </a:p>
          <a:p>
            <a:endParaRPr lang="en-US" baseline="0" dirty="0" smtClean="0"/>
          </a:p>
          <a:p>
            <a:r>
              <a:rPr lang="en-US" baseline="0" dirty="0" smtClean="0"/>
              <a:t>Facilitator Use:  Examples from the “AH-Ha Moment” activity can be found on Google Hub page.  </a:t>
            </a:r>
            <a:endParaRPr lang="en-US" dirty="0"/>
          </a:p>
        </p:txBody>
      </p:sp>
      <p:sp>
        <p:nvSpPr>
          <p:cNvPr id="4" name="Slide Number Placeholder 3"/>
          <p:cNvSpPr>
            <a:spLocks noGrp="1"/>
          </p:cNvSpPr>
          <p:nvPr>
            <p:ph type="sldNum" sz="quarter" idx="10"/>
          </p:nvPr>
        </p:nvSpPr>
        <p:spPr/>
        <p:txBody>
          <a:bodyPr/>
          <a:lstStyle/>
          <a:p>
            <a:fld id="{EF3C1CD0-D833-4B0D-BF33-74A8E63C0BDA}" type="slidenum">
              <a:rPr lang="en-US" smtClean="0"/>
              <a:t>15</a:t>
            </a:fld>
            <a:endParaRPr lang="en-US"/>
          </a:p>
        </p:txBody>
      </p:sp>
    </p:spTree>
    <p:extLst>
      <p:ext uri="{BB962C8B-B14F-4D97-AF65-F5344CB8AC3E}">
        <p14:creationId xmlns:p14="http://schemas.microsoft.com/office/powerpoint/2010/main" val="30881379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Talking Points:  </a:t>
            </a:r>
          </a:p>
          <a:p>
            <a:r>
              <a:rPr lang="en-US" b="0" dirty="0" smtClean="0"/>
              <a:t>Next,</a:t>
            </a:r>
            <a:r>
              <a:rPr lang="en-US" b="0" baseline="0" dirty="0" smtClean="0"/>
              <a:t> we will discuss assessments and digging deep into the meaning of “aligned system of assessments”.</a:t>
            </a:r>
            <a:endParaRPr lang="en-US" b="0" dirty="0" smtClean="0"/>
          </a:p>
        </p:txBody>
      </p:sp>
      <p:sp>
        <p:nvSpPr>
          <p:cNvPr id="4" name="Slide Number Placeholder 3"/>
          <p:cNvSpPr>
            <a:spLocks noGrp="1"/>
          </p:cNvSpPr>
          <p:nvPr>
            <p:ph type="sldNum" sz="quarter" idx="10"/>
          </p:nvPr>
        </p:nvSpPr>
        <p:spPr/>
        <p:txBody>
          <a:bodyPr/>
          <a:lstStyle/>
          <a:p>
            <a:fld id="{EF3C1CD0-D833-4B0D-BF33-74A8E63C0BDA}" type="slidenum">
              <a:rPr lang="en-US" smtClean="0"/>
              <a:t>16</a:t>
            </a:fld>
            <a:endParaRPr lang="en-US"/>
          </a:p>
        </p:txBody>
      </p:sp>
    </p:spTree>
    <p:extLst>
      <p:ext uri="{BB962C8B-B14F-4D97-AF65-F5344CB8AC3E}">
        <p14:creationId xmlns:p14="http://schemas.microsoft.com/office/powerpoint/2010/main" val="3086122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Talking Points:  </a:t>
            </a:r>
          </a:p>
          <a:p>
            <a:r>
              <a:rPr lang="en-US" b="0" dirty="0" smtClean="0"/>
              <a:t>Lets</a:t>
            </a:r>
            <a:r>
              <a:rPr lang="en-US" b="0" baseline="0" dirty="0" smtClean="0"/>
              <a:t> revisit the gears graphic.  As we discuss assessments, we will keep the standards at the foundation of our work.  </a:t>
            </a:r>
            <a:endParaRPr lang="en-US" b="0" dirty="0" smtClean="0"/>
          </a:p>
        </p:txBody>
      </p:sp>
      <p:sp>
        <p:nvSpPr>
          <p:cNvPr id="4" name="Slide Number Placeholder 3"/>
          <p:cNvSpPr>
            <a:spLocks noGrp="1"/>
          </p:cNvSpPr>
          <p:nvPr>
            <p:ph type="sldNum" sz="quarter" idx="10"/>
          </p:nvPr>
        </p:nvSpPr>
        <p:spPr/>
        <p:txBody>
          <a:bodyPr/>
          <a:lstStyle/>
          <a:p>
            <a:fld id="{EF3C1CD0-D833-4B0D-BF33-74A8E63C0BDA}" type="slidenum">
              <a:rPr lang="en-US" smtClean="0"/>
              <a:t>17</a:t>
            </a:fld>
            <a:endParaRPr lang="en-US"/>
          </a:p>
        </p:txBody>
      </p:sp>
    </p:spTree>
    <p:extLst>
      <p:ext uri="{BB962C8B-B14F-4D97-AF65-F5344CB8AC3E}">
        <p14:creationId xmlns:p14="http://schemas.microsoft.com/office/powerpoint/2010/main" val="37096967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Talking Points: </a:t>
            </a:r>
          </a:p>
          <a:p>
            <a:r>
              <a:rPr lang="en-US" dirty="0" smtClean="0"/>
              <a:t>Ask participants to discuss, with a partner, how they would define an aligned system of assessments.  Allow time for partner discussion and if time is available have several participants share with whole group. </a:t>
            </a:r>
            <a:endParaRPr lang="en-US" dirty="0"/>
          </a:p>
        </p:txBody>
      </p:sp>
      <p:sp>
        <p:nvSpPr>
          <p:cNvPr id="4" name="Slide Number Placeholder 3"/>
          <p:cNvSpPr>
            <a:spLocks noGrp="1"/>
          </p:cNvSpPr>
          <p:nvPr>
            <p:ph type="sldNum" sz="quarter" idx="10"/>
          </p:nvPr>
        </p:nvSpPr>
        <p:spPr/>
        <p:txBody>
          <a:bodyPr/>
          <a:lstStyle/>
          <a:p>
            <a:fld id="{EF3C1CD0-D833-4B0D-BF33-74A8E63C0BDA}" type="slidenum">
              <a:rPr lang="en-US" smtClean="0"/>
              <a:t>18</a:t>
            </a:fld>
            <a:endParaRPr lang="en-US"/>
          </a:p>
        </p:txBody>
      </p:sp>
    </p:spTree>
    <p:extLst>
      <p:ext uri="{BB962C8B-B14F-4D97-AF65-F5344CB8AC3E}">
        <p14:creationId xmlns:p14="http://schemas.microsoft.com/office/powerpoint/2010/main" val="16346812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smtClean="0">
                <a:solidFill>
                  <a:schemeClr val="tx1"/>
                </a:solidFill>
                <a:effectLst/>
                <a:latin typeface="+mn-lt"/>
                <a:ea typeface="+mn-ea"/>
                <a:cs typeface="+mn-cs"/>
              </a:rPr>
              <a:t>Talking</a:t>
            </a:r>
            <a:r>
              <a:rPr lang="en-US" sz="1200" b="1" i="0" kern="1200" baseline="0" dirty="0" smtClean="0">
                <a:solidFill>
                  <a:schemeClr val="tx1"/>
                </a:solidFill>
                <a:effectLst/>
                <a:latin typeface="+mn-lt"/>
                <a:ea typeface="+mn-ea"/>
                <a:cs typeface="+mn-cs"/>
              </a:rPr>
              <a:t> Points: </a:t>
            </a:r>
          </a:p>
          <a:p>
            <a:r>
              <a:rPr lang="en-US" dirty="0" smtClean="0"/>
              <a:t>An </a:t>
            </a:r>
            <a:r>
              <a:rPr lang="en-US" b="1" dirty="0" smtClean="0">
                <a:solidFill>
                  <a:srgbClr val="FF0000"/>
                </a:solidFill>
              </a:rPr>
              <a:t>aligned</a:t>
            </a:r>
            <a:r>
              <a:rPr lang="en-US" dirty="0" smtClean="0"/>
              <a:t> system of assessments is designed to address grade-level appropriate, subject-specific concepts and skills as outlined in the Tennessee Academic Standards. </a:t>
            </a:r>
          </a:p>
        </p:txBody>
      </p:sp>
      <p:sp>
        <p:nvSpPr>
          <p:cNvPr id="4" name="Slide Number Placeholder 3"/>
          <p:cNvSpPr>
            <a:spLocks noGrp="1"/>
          </p:cNvSpPr>
          <p:nvPr>
            <p:ph type="sldNum" sz="quarter" idx="10"/>
          </p:nvPr>
        </p:nvSpPr>
        <p:spPr/>
        <p:txBody>
          <a:bodyPr/>
          <a:lstStyle/>
          <a:p>
            <a:fld id="{EF3C1CD0-D833-4B0D-BF33-74A8E63C0BDA}" type="slidenum">
              <a:rPr lang="en-US" smtClean="0"/>
              <a:t>19</a:t>
            </a:fld>
            <a:endParaRPr lang="en-US"/>
          </a:p>
        </p:txBody>
      </p:sp>
    </p:spTree>
    <p:extLst>
      <p:ext uri="{BB962C8B-B14F-4D97-AF65-F5344CB8AC3E}">
        <p14:creationId xmlns:p14="http://schemas.microsoft.com/office/powerpoint/2010/main" val="42455328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Talking Points:</a:t>
            </a:r>
          </a:p>
          <a:p>
            <a:r>
              <a:rPr lang="en-US" dirty="0" smtClean="0"/>
              <a:t>Welcome to the grade-band break out session for the math standards support training.  Before we get started, please make sure you write your name on a table tent.  After you have your table tents complete, turn to your table groups and introduce yourself highlighting your name, your district and/or school, and your current educator position/subject area/grade level.  Please write your goals for today’s workshop on a post it. (Goals can be posted on chart paper and revisited at the end of training.)</a:t>
            </a:r>
            <a:endParaRPr lang="en-US" dirty="0"/>
          </a:p>
        </p:txBody>
      </p:sp>
      <p:sp>
        <p:nvSpPr>
          <p:cNvPr id="4" name="Slide Number Placeholder 3"/>
          <p:cNvSpPr>
            <a:spLocks noGrp="1"/>
          </p:cNvSpPr>
          <p:nvPr>
            <p:ph type="sldNum" sz="quarter" idx="10"/>
          </p:nvPr>
        </p:nvSpPr>
        <p:spPr/>
        <p:txBody>
          <a:bodyPr/>
          <a:lstStyle/>
          <a:p>
            <a:fld id="{EF3C1CD0-D833-4B0D-BF33-74A8E63C0BDA}" type="slidenum">
              <a:rPr lang="en-US" smtClean="0"/>
              <a:t>2</a:t>
            </a:fld>
            <a:endParaRPr lang="en-US"/>
          </a:p>
        </p:txBody>
      </p:sp>
    </p:spTree>
    <p:extLst>
      <p:ext uri="{BB962C8B-B14F-4D97-AF65-F5344CB8AC3E}">
        <p14:creationId xmlns:p14="http://schemas.microsoft.com/office/powerpoint/2010/main" val="30923523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smtClean="0">
                <a:solidFill>
                  <a:schemeClr val="tx1"/>
                </a:solidFill>
                <a:effectLst/>
                <a:latin typeface="+mn-lt"/>
                <a:ea typeface="+mn-ea"/>
                <a:cs typeface="+mn-cs"/>
              </a:rPr>
              <a:t>Talking</a:t>
            </a:r>
            <a:r>
              <a:rPr lang="en-US" sz="1200" b="1" i="0" kern="1200" baseline="0" dirty="0" smtClean="0">
                <a:solidFill>
                  <a:schemeClr val="tx1"/>
                </a:solidFill>
                <a:effectLst/>
                <a:latin typeface="+mn-lt"/>
                <a:ea typeface="+mn-ea"/>
                <a:cs typeface="+mn-cs"/>
              </a:rPr>
              <a:t> Points: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An aligned </a:t>
            </a:r>
            <a:r>
              <a:rPr lang="en-US" b="1" dirty="0" smtClean="0">
                <a:solidFill>
                  <a:srgbClr val="FF0000"/>
                </a:solidFill>
              </a:rPr>
              <a:t>system</a:t>
            </a:r>
            <a:r>
              <a:rPr lang="en-US" dirty="0" smtClean="0"/>
              <a:t> of assessments is an assessment system comprised of formative (classroom, benchmark, exit tickets, </a:t>
            </a:r>
            <a:r>
              <a:rPr lang="en-US" dirty="0" err="1" smtClean="0"/>
              <a:t>etc</a:t>
            </a:r>
            <a:r>
              <a:rPr lang="en-US" dirty="0" smtClean="0"/>
              <a:t>…) and summative assessments to support and extend learning.</a:t>
            </a:r>
          </a:p>
          <a:p>
            <a:endParaRPr lang="en-US" dirty="0"/>
          </a:p>
        </p:txBody>
      </p:sp>
      <p:sp>
        <p:nvSpPr>
          <p:cNvPr id="4" name="Slide Number Placeholder 3"/>
          <p:cNvSpPr>
            <a:spLocks noGrp="1"/>
          </p:cNvSpPr>
          <p:nvPr>
            <p:ph type="sldNum" sz="quarter" idx="10"/>
          </p:nvPr>
        </p:nvSpPr>
        <p:spPr/>
        <p:txBody>
          <a:bodyPr/>
          <a:lstStyle/>
          <a:p>
            <a:fld id="{EF3C1CD0-D833-4B0D-BF33-74A8E63C0BDA}" type="slidenum">
              <a:rPr lang="en-US" smtClean="0"/>
              <a:t>20</a:t>
            </a:fld>
            <a:endParaRPr lang="en-US"/>
          </a:p>
        </p:txBody>
      </p:sp>
    </p:spTree>
    <p:extLst>
      <p:ext uri="{BB962C8B-B14F-4D97-AF65-F5344CB8AC3E}">
        <p14:creationId xmlns:p14="http://schemas.microsoft.com/office/powerpoint/2010/main" val="14914702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Talking</a:t>
            </a:r>
            <a:r>
              <a:rPr lang="en-US" b="1" baseline="0" dirty="0" smtClean="0"/>
              <a:t> Points: </a:t>
            </a:r>
          </a:p>
          <a:p>
            <a:r>
              <a:rPr lang="en-US" dirty="0" smtClean="0"/>
              <a:t>Have participants turn and talk for 2 minutes.  Take 2 minutes to have a few participants share out. </a:t>
            </a:r>
          </a:p>
          <a:p>
            <a:endParaRPr lang="en-US" dirty="0" smtClean="0"/>
          </a:p>
          <a:p>
            <a:r>
              <a:rPr lang="en-US" dirty="0" smtClean="0"/>
              <a:t>The ultimate goal is for participants to realize that they are judging student understanding of a particular</a:t>
            </a:r>
            <a:r>
              <a:rPr lang="en-US" baseline="0" dirty="0" smtClean="0"/>
              <a:t> topic.</a:t>
            </a:r>
            <a:endParaRPr lang="en-US" dirty="0"/>
          </a:p>
        </p:txBody>
      </p:sp>
      <p:sp>
        <p:nvSpPr>
          <p:cNvPr id="4" name="Slide Number Placeholder 3"/>
          <p:cNvSpPr>
            <a:spLocks noGrp="1"/>
          </p:cNvSpPr>
          <p:nvPr>
            <p:ph type="sldNum" sz="quarter" idx="10"/>
          </p:nvPr>
        </p:nvSpPr>
        <p:spPr/>
        <p:txBody>
          <a:bodyPr/>
          <a:lstStyle/>
          <a:p>
            <a:fld id="{EF3C1CD0-D833-4B0D-BF33-74A8E63C0BDA}" type="slidenum">
              <a:rPr lang="en-US" smtClean="0"/>
              <a:t>21</a:t>
            </a:fld>
            <a:endParaRPr lang="en-US"/>
          </a:p>
        </p:txBody>
      </p:sp>
    </p:spTree>
    <p:extLst>
      <p:ext uri="{BB962C8B-B14F-4D97-AF65-F5344CB8AC3E}">
        <p14:creationId xmlns:p14="http://schemas.microsoft.com/office/powerpoint/2010/main" val="28156619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Talking Points: </a:t>
            </a:r>
          </a:p>
          <a:p>
            <a:r>
              <a:rPr lang="en-US" dirty="0" smtClean="0"/>
              <a:t>Characteristics of a strong assessment system are that they: </a:t>
            </a:r>
          </a:p>
          <a:p>
            <a:r>
              <a:rPr lang="en-US" dirty="0" smtClean="0"/>
              <a:t>- provide information to drive instruction,</a:t>
            </a:r>
          </a:p>
          <a:p>
            <a:r>
              <a:rPr lang="en-US" dirty="0" smtClean="0"/>
              <a:t>- scaffold and differentiate to drill down to skills mastered and skill deficits, and</a:t>
            </a:r>
          </a:p>
          <a:p>
            <a:r>
              <a:rPr lang="en-US" dirty="0" smtClean="0"/>
              <a:t>- are utilized to give feedback to students, teachers, and parents in a timely manner.</a:t>
            </a:r>
          </a:p>
          <a:p>
            <a:endParaRPr lang="en-US" dirty="0"/>
          </a:p>
        </p:txBody>
      </p:sp>
      <p:sp>
        <p:nvSpPr>
          <p:cNvPr id="4" name="Slide Number Placeholder 3"/>
          <p:cNvSpPr>
            <a:spLocks noGrp="1"/>
          </p:cNvSpPr>
          <p:nvPr>
            <p:ph type="sldNum" sz="quarter" idx="10"/>
          </p:nvPr>
        </p:nvSpPr>
        <p:spPr/>
        <p:txBody>
          <a:bodyPr/>
          <a:lstStyle/>
          <a:p>
            <a:fld id="{EF3C1CD0-D833-4B0D-BF33-74A8E63C0BDA}" type="slidenum">
              <a:rPr lang="en-US" smtClean="0"/>
              <a:t>22</a:t>
            </a:fld>
            <a:endParaRPr lang="en-US"/>
          </a:p>
        </p:txBody>
      </p:sp>
    </p:spTree>
    <p:extLst>
      <p:ext uri="{BB962C8B-B14F-4D97-AF65-F5344CB8AC3E}">
        <p14:creationId xmlns:p14="http://schemas.microsoft.com/office/powerpoint/2010/main" val="19210436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Talking</a:t>
            </a:r>
            <a:r>
              <a:rPr lang="en-US" b="1" baseline="0" dirty="0" smtClean="0"/>
              <a:t> Points: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Intentional tracking of students progress over time in order to illicit evidence that students are developing true conceptual understanding of grade level mathematics</a:t>
            </a:r>
          </a:p>
          <a:p>
            <a:r>
              <a:rPr lang="en-US" dirty="0" smtClean="0"/>
              <a:t>.</a:t>
            </a:r>
          </a:p>
          <a:p>
            <a:endParaRPr lang="en-US" dirty="0"/>
          </a:p>
        </p:txBody>
      </p:sp>
      <p:sp>
        <p:nvSpPr>
          <p:cNvPr id="4" name="Slide Number Placeholder 3"/>
          <p:cNvSpPr>
            <a:spLocks noGrp="1"/>
          </p:cNvSpPr>
          <p:nvPr>
            <p:ph type="sldNum" sz="quarter" idx="10"/>
          </p:nvPr>
        </p:nvSpPr>
        <p:spPr/>
        <p:txBody>
          <a:bodyPr/>
          <a:lstStyle/>
          <a:p>
            <a:fld id="{EF3C1CD0-D833-4B0D-BF33-74A8E63C0BDA}" type="slidenum">
              <a:rPr lang="en-US" smtClean="0"/>
              <a:t>23</a:t>
            </a:fld>
            <a:endParaRPr lang="en-US"/>
          </a:p>
        </p:txBody>
      </p:sp>
    </p:spTree>
    <p:extLst>
      <p:ext uri="{BB962C8B-B14F-4D97-AF65-F5344CB8AC3E}">
        <p14:creationId xmlns:p14="http://schemas.microsoft.com/office/powerpoint/2010/main" val="174437782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Talking Points:</a:t>
            </a:r>
            <a:r>
              <a:rPr lang="en-US" b="1" baseline="0" dirty="0" smtClean="0"/>
              <a:t>  </a:t>
            </a:r>
          </a:p>
          <a:p>
            <a:r>
              <a:rPr lang="en-US" b="0" baseline="0" dirty="0" smtClean="0"/>
              <a:t>Next, we will look at the steps to take in order to reach the goal of having an aligned system of assessments.  The foundational step is the content standards.  From this foundation, we create mathematical learning and performance goals that indicate what a student understands and how they will demonstrate what they understand.  Based on the mathematical goals, a set or set(s) of item(s) are chosen or created to develop formative and summative assessments.  </a:t>
            </a:r>
            <a:endParaRPr lang="en-US" b="0" dirty="0"/>
          </a:p>
        </p:txBody>
      </p:sp>
      <p:sp>
        <p:nvSpPr>
          <p:cNvPr id="4" name="Slide Number Placeholder 3"/>
          <p:cNvSpPr>
            <a:spLocks noGrp="1"/>
          </p:cNvSpPr>
          <p:nvPr>
            <p:ph type="sldNum" sz="quarter" idx="10"/>
          </p:nvPr>
        </p:nvSpPr>
        <p:spPr/>
        <p:txBody>
          <a:bodyPr/>
          <a:lstStyle/>
          <a:p>
            <a:fld id="{EF3C1CD0-D833-4B0D-BF33-74A8E63C0BDA}" type="slidenum">
              <a:rPr lang="en-US" smtClean="0"/>
              <a:t>24</a:t>
            </a:fld>
            <a:endParaRPr lang="en-US"/>
          </a:p>
        </p:txBody>
      </p:sp>
    </p:spTree>
    <p:extLst>
      <p:ext uri="{BB962C8B-B14F-4D97-AF65-F5344CB8AC3E}">
        <p14:creationId xmlns:p14="http://schemas.microsoft.com/office/powerpoint/2010/main" val="174916205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Talking Points:  </a:t>
            </a:r>
          </a:p>
          <a:p>
            <a:r>
              <a:rPr lang="en-US" b="0" dirty="0" smtClean="0"/>
              <a:t>As</a:t>
            </a:r>
            <a:r>
              <a:rPr lang="en-US" b="0" baseline="0" dirty="0" smtClean="0"/>
              <a:t> we prepare to choose and create assessment items, we will look at a some key points and questions to consider.  </a:t>
            </a:r>
            <a:endParaRPr lang="en-US" b="0" dirty="0"/>
          </a:p>
        </p:txBody>
      </p:sp>
      <p:sp>
        <p:nvSpPr>
          <p:cNvPr id="4" name="Slide Number Placeholder 3"/>
          <p:cNvSpPr>
            <a:spLocks noGrp="1"/>
          </p:cNvSpPr>
          <p:nvPr>
            <p:ph type="sldNum" sz="quarter" idx="10"/>
          </p:nvPr>
        </p:nvSpPr>
        <p:spPr/>
        <p:txBody>
          <a:bodyPr/>
          <a:lstStyle/>
          <a:p>
            <a:fld id="{EF3C1CD0-D833-4B0D-BF33-74A8E63C0BDA}" type="slidenum">
              <a:rPr lang="en-US" smtClean="0"/>
              <a:t>25</a:t>
            </a:fld>
            <a:endParaRPr lang="en-US"/>
          </a:p>
        </p:txBody>
      </p:sp>
    </p:spTree>
    <p:extLst>
      <p:ext uri="{BB962C8B-B14F-4D97-AF65-F5344CB8AC3E}">
        <p14:creationId xmlns:p14="http://schemas.microsoft.com/office/powerpoint/2010/main" val="229634660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Talking Points:  </a:t>
            </a:r>
          </a:p>
          <a:p>
            <a:r>
              <a:rPr lang="en-US" dirty="0" smtClean="0"/>
              <a:t>Before we start the creating or choosing item</a:t>
            </a:r>
            <a:r>
              <a:rPr lang="en-US" baseline="0" dirty="0" smtClean="0"/>
              <a:t> </a:t>
            </a:r>
            <a:r>
              <a:rPr lang="en-US" dirty="0" smtClean="0"/>
              <a:t>process, we need to look at a few key foundational steps.  These steps include establishing the purpose, deconstruction of standards to indicate skills and concepts, and the identifying the mathematical learning and performance goals.</a:t>
            </a:r>
          </a:p>
          <a:p>
            <a:endParaRPr lang="en-US" dirty="0"/>
          </a:p>
        </p:txBody>
      </p:sp>
      <p:sp>
        <p:nvSpPr>
          <p:cNvPr id="4" name="Slide Number Placeholder 3"/>
          <p:cNvSpPr>
            <a:spLocks noGrp="1"/>
          </p:cNvSpPr>
          <p:nvPr>
            <p:ph type="sldNum" sz="quarter" idx="10"/>
          </p:nvPr>
        </p:nvSpPr>
        <p:spPr/>
        <p:txBody>
          <a:bodyPr/>
          <a:lstStyle/>
          <a:p>
            <a:fld id="{EF3C1CD0-D833-4B0D-BF33-74A8E63C0BDA}" type="slidenum">
              <a:rPr lang="en-US" smtClean="0"/>
              <a:t>26</a:t>
            </a:fld>
            <a:endParaRPr lang="en-US"/>
          </a:p>
        </p:txBody>
      </p:sp>
    </p:spTree>
    <p:extLst>
      <p:ext uri="{BB962C8B-B14F-4D97-AF65-F5344CB8AC3E}">
        <p14:creationId xmlns:p14="http://schemas.microsoft.com/office/powerpoint/2010/main" val="254623529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Talking Points:  </a:t>
            </a:r>
          </a:p>
          <a:p>
            <a:r>
              <a:rPr lang="en-US" dirty="0" smtClean="0"/>
              <a:t>A key foundational step in creating of choosing items is to determine the mathematical learning goals and performance goals for the standard that is being assessed. </a:t>
            </a:r>
            <a:endParaRPr lang="en-US" dirty="0"/>
          </a:p>
        </p:txBody>
      </p:sp>
      <p:sp>
        <p:nvSpPr>
          <p:cNvPr id="4" name="Slide Number Placeholder 3"/>
          <p:cNvSpPr>
            <a:spLocks noGrp="1"/>
          </p:cNvSpPr>
          <p:nvPr>
            <p:ph type="sldNum" sz="quarter" idx="10"/>
          </p:nvPr>
        </p:nvSpPr>
        <p:spPr/>
        <p:txBody>
          <a:bodyPr/>
          <a:lstStyle/>
          <a:p>
            <a:fld id="{EF3C1CD0-D833-4B0D-BF33-74A8E63C0BDA}" type="slidenum">
              <a:rPr lang="en-US" smtClean="0"/>
              <a:t>27</a:t>
            </a:fld>
            <a:endParaRPr lang="en-US"/>
          </a:p>
        </p:txBody>
      </p:sp>
    </p:spTree>
    <p:extLst>
      <p:ext uri="{BB962C8B-B14F-4D97-AF65-F5344CB8AC3E}">
        <p14:creationId xmlns:p14="http://schemas.microsoft.com/office/powerpoint/2010/main" val="217589930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b="1" baseline="0" dirty="0" smtClean="0"/>
              <a:t>Talking Points:  </a:t>
            </a:r>
          </a:p>
          <a:p>
            <a:r>
              <a:rPr lang="en-US" sz="1400" dirty="0" smtClean="0"/>
              <a:t>In</a:t>
            </a:r>
            <a:r>
              <a:rPr lang="en-US" sz="1400" baseline="0" dirty="0" smtClean="0"/>
              <a:t> 2014, NCTM released a list of 8 effective teaching practices.  Tennessee implemented these practices within the instructional shifts to provide higher expectations for students and teachers.  Today, we are going to look through the lens of formative and summative assessments and focus on “Establishing mathematical goals to focus learning” as our foundation with the remaining practices as supporting factors.  </a:t>
            </a:r>
            <a:endParaRPr lang="en-US" sz="1400" dirty="0" smtClean="0"/>
          </a:p>
        </p:txBody>
      </p:sp>
      <p:sp>
        <p:nvSpPr>
          <p:cNvPr id="4" name="Slide Number Placeholder 3"/>
          <p:cNvSpPr>
            <a:spLocks noGrp="1"/>
          </p:cNvSpPr>
          <p:nvPr>
            <p:ph type="sldNum" sz="quarter" idx="10"/>
          </p:nvPr>
        </p:nvSpPr>
        <p:spPr/>
        <p:txBody>
          <a:bodyPr/>
          <a:lstStyle/>
          <a:p>
            <a:fld id="{EF3C1CD0-D833-4B0D-BF33-74A8E63C0BDA}" type="slidenum">
              <a:rPr lang="en-US" smtClean="0"/>
              <a:t>28</a:t>
            </a:fld>
            <a:endParaRPr lang="en-US"/>
          </a:p>
        </p:txBody>
      </p:sp>
    </p:spTree>
    <p:extLst>
      <p:ext uri="{BB962C8B-B14F-4D97-AF65-F5344CB8AC3E}">
        <p14:creationId xmlns:p14="http://schemas.microsoft.com/office/powerpoint/2010/main" val="170302113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400" b="1" dirty="0" smtClean="0"/>
              <a:t>Talking Points:  </a:t>
            </a:r>
          </a:p>
          <a:p>
            <a:r>
              <a:rPr lang="en-US" sz="1400" dirty="0" smtClean="0"/>
              <a:t>In 2014, </a:t>
            </a:r>
            <a:r>
              <a:rPr lang="en-US" sz="1400" dirty="0" err="1" smtClean="0"/>
              <a:t>NCTM</a:t>
            </a:r>
            <a:r>
              <a:rPr lang="en-US" sz="1400" dirty="0" smtClean="0"/>
              <a:t> released a list of 8 effective teaching practices.  Tennessee implemented these practices within the instructional shifts to provide higher expectations for students and teachers.  Today, we are going to look through the lens of formative and summative assessments and focus on “Establishing mathematical goals to focus learning” as our foundation with the remaining practices as supporting factors. </a:t>
            </a:r>
            <a:endParaRPr lang="en-US" sz="1400" dirty="0"/>
          </a:p>
        </p:txBody>
      </p:sp>
      <p:sp>
        <p:nvSpPr>
          <p:cNvPr id="4" name="Slide Number Placeholder 3"/>
          <p:cNvSpPr>
            <a:spLocks noGrp="1"/>
          </p:cNvSpPr>
          <p:nvPr>
            <p:ph type="sldNum" sz="quarter" idx="10"/>
          </p:nvPr>
        </p:nvSpPr>
        <p:spPr/>
        <p:txBody>
          <a:bodyPr/>
          <a:lstStyle/>
          <a:p>
            <a:fld id="{EF3C1CD0-D833-4B0D-BF33-74A8E63C0BDA}" type="slidenum">
              <a:rPr lang="en-US" smtClean="0"/>
              <a:t>29</a:t>
            </a:fld>
            <a:endParaRPr lang="en-US"/>
          </a:p>
        </p:txBody>
      </p:sp>
    </p:spTree>
    <p:extLst>
      <p:ext uri="{BB962C8B-B14F-4D97-AF65-F5344CB8AC3E}">
        <p14:creationId xmlns:p14="http://schemas.microsoft.com/office/powerpoint/2010/main" val="29473051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baseline="0" dirty="0" smtClean="0">
                <a:latin typeface="PermianSlabSerifTypeface" panose="02000000000000000000" pitchFamily="50" charset="0"/>
                <a:ea typeface="Open Sans" panose="020B0606030504020204" pitchFamily="34" charset="0"/>
                <a:cs typeface="Open Sans" panose="020B0606030504020204" pitchFamily="34" charset="0"/>
              </a:rPr>
              <a:t>Talking Points: </a:t>
            </a:r>
          </a:p>
          <a:p>
            <a:r>
              <a:rPr lang="en-US" baseline="0" dirty="0" smtClean="0">
                <a:latin typeface="PermianSlabSerifTypeface" panose="02000000000000000000" pitchFamily="50" charset="0"/>
                <a:ea typeface="Open Sans" panose="020B0606030504020204" pitchFamily="34" charset="0"/>
                <a:cs typeface="Open Sans" panose="020B0606030504020204" pitchFamily="34" charset="0"/>
              </a:rPr>
              <a:t>We would like to set a few meeting norms for our time together. As we move through the day, please keep coming back to what’s best for students and how you can foster an atmosphere which promotes positive student outcomes. We know you are all very busy so we want to ask that you stay present and engaged and use your technology respectfully. Please keep your devices on silent and feel free to step out of the room to answer any calls. We have a rather large group today, so we are asking for your help in monitoring the time and being respectful of transitions so we can move through the day smoothly and stay on schedule.</a:t>
            </a:r>
          </a:p>
          <a:p>
            <a:endParaRPr lang="en-US" baseline="0" dirty="0">
              <a:latin typeface="PermianSlabSerifTypeface" panose="02000000000000000000" pitchFamily="50" charset="0"/>
              <a:ea typeface="Open Sans" panose="020B0606030504020204" pitchFamily="34" charset="0"/>
              <a:cs typeface="Open Sans" panose="020B0606030504020204" pitchFamily="34" charset="0"/>
            </a:endParaRPr>
          </a:p>
        </p:txBody>
      </p:sp>
      <p:sp>
        <p:nvSpPr>
          <p:cNvPr id="4" name="Slide Number Placeholder 3"/>
          <p:cNvSpPr>
            <a:spLocks noGrp="1"/>
          </p:cNvSpPr>
          <p:nvPr>
            <p:ph type="sldNum" sz="quarter" idx="10"/>
          </p:nvPr>
        </p:nvSpPr>
        <p:spPr/>
        <p:txBody>
          <a:bodyPr/>
          <a:lstStyle/>
          <a:p>
            <a:fld id="{1DD8BB3D-3357-B54B-B43A-4E8937A96C72}" type="slidenum">
              <a:rPr lang="en-US" smtClean="0"/>
              <a:pPr/>
              <a:t>3</a:t>
            </a:fld>
            <a:endParaRPr lang="en-US" dirty="0"/>
          </a:p>
        </p:txBody>
      </p:sp>
    </p:spTree>
    <p:extLst>
      <p:ext uri="{BB962C8B-B14F-4D97-AF65-F5344CB8AC3E}">
        <p14:creationId xmlns:p14="http://schemas.microsoft.com/office/powerpoint/2010/main" val="247660429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baseline="0" dirty="0" smtClean="0"/>
              <a:t>Talking Points: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As we are diving deep into establishing</a:t>
            </a:r>
            <a:r>
              <a:rPr lang="en-US" baseline="0" dirty="0" smtClean="0"/>
              <a:t> mathematics goals to focus learning through the lens of formative and summative assessment items, we need to distinguish a grasp on two types of goals.  </a:t>
            </a:r>
            <a:r>
              <a:rPr lang="en-US" b="1" baseline="0" dirty="0" smtClean="0"/>
              <a:t>Mathematical learning goals </a:t>
            </a:r>
            <a:r>
              <a:rPr lang="en-US" baseline="0" dirty="0" smtClean="0"/>
              <a:t>describe </a:t>
            </a:r>
            <a:r>
              <a:rPr lang="en-US" dirty="0" smtClean="0"/>
              <a:t>what students should understand about a mathematics topic as an outcome of instruction.</a:t>
            </a:r>
            <a:r>
              <a:rPr lang="en-US" baseline="0" dirty="0" smtClean="0"/>
              <a:t>  </a:t>
            </a:r>
            <a:r>
              <a:rPr lang="en-US" b="1" baseline="0" dirty="0" smtClean="0"/>
              <a:t>Performance goals </a:t>
            </a:r>
            <a:r>
              <a:rPr lang="en-US" b="0" baseline="0" dirty="0" smtClean="0"/>
              <a:t>d</a:t>
            </a:r>
            <a:r>
              <a:rPr lang="en-US" dirty="0" smtClean="0"/>
              <a:t>escribe what we want students to say, write, show, or demonstrate as a result of the lesson.</a:t>
            </a:r>
            <a:r>
              <a:rPr lang="en-US" baseline="0" dirty="0" smtClean="0"/>
              <a:t>  A set of performance goals combined lead to the overarching mathematical learning goals.  Looking forward to creating assessment items for a particular standard, we will see that not one single question, in isolation,  can determine if a student has mastered the entirety of a standard.  This solidifies that it requires a combination of items, stemming from isolated performance goals, to provide information of a students knowledge and mastery level of a standard. </a:t>
            </a:r>
          </a:p>
          <a:p>
            <a:endParaRPr lang="en-US" dirty="0"/>
          </a:p>
        </p:txBody>
      </p:sp>
      <p:sp>
        <p:nvSpPr>
          <p:cNvPr id="4" name="Slide Number Placeholder 3"/>
          <p:cNvSpPr>
            <a:spLocks noGrp="1"/>
          </p:cNvSpPr>
          <p:nvPr>
            <p:ph type="sldNum" sz="quarter" idx="10"/>
          </p:nvPr>
        </p:nvSpPr>
        <p:spPr/>
        <p:txBody>
          <a:bodyPr/>
          <a:lstStyle/>
          <a:p>
            <a:fld id="{EF3C1CD0-D833-4B0D-BF33-74A8E63C0BDA}" type="slidenum">
              <a:rPr lang="en-US" smtClean="0"/>
              <a:t>30</a:t>
            </a:fld>
            <a:endParaRPr lang="en-US"/>
          </a:p>
        </p:txBody>
      </p:sp>
    </p:spTree>
    <p:extLst>
      <p:ext uri="{BB962C8B-B14F-4D97-AF65-F5344CB8AC3E}">
        <p14:creationId xmlns:p14="http://schemas.microsoft.com/office/powerpoint/2010/main" val="246290276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baseline="0" dirty="0" smtClean="0"/>
              <a:t>Talking Points: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Mathematical learning goals are focused on what it</a:t>
            </a:r>
            <a:r>
              <a:rPr lang="en-US" baseline="0" dirty="0" smtClean="0"/>
              <a:t> is students are to </a:t>
            </a:r>
            <a:r>
              <a:rPr lang="en-US" b="1" baseline="0" dirty="0" smtClean="0"/>
              <a:t>learn </a:t>
            </a:r>
            <a:r>
              <a:rPr lang="en-US" dirty="0" smtClean="0"/>
              <a:t>and </a:t>
            </a:r>
            <a:r>
              <a:rPr lang="en-US" b="1" dirty="0" smtClean="0"/>
              <a:t>understand</a:t>
            </a:r>
            <a:r>
              <a:rPr lang="en-US" baseline="0" dirty="0" smtClean="0"/>
              <a:t> </a:t>
            </a:r>
            <a:r>
              <a:rPr lang="en-US" dirty="0" smtClean="0"/>
              <a:t>mathematically.</a:t>
            </a:r>
            <a:r>
              <a:rPr lang="en-US" baseline="0" dirty="0" smtClean="0"/>
              <a:t>  Mathematical goals are different from performance goals.  Performance goals are more focused on benchmark like steps that students perform to demonstrate the mathematics.  A set of performance goals combined </a:t>
            </a:r>
            <a:r>
              <a:rPr lang="en-US" sz="1200" b="0" i="0" u="none" strike="noStrike" kern="1200" baseline="0" dirty="0" smtClean="0">
                <a:solidFill>
                  <a:schemeClr val="tx1"/>
                </a:solidFill>
                <a:latin typeface="+mn-lt"/>
                <a:ea typeface="+mn-ea"/>
                <a:cs typeface="+mn-cs"/>
              </a:rPr>
              <a:t>allow for multiple strategies and representations to link to the underlying relationships and make connections to prior learning.  We will focus on the mathematical learning goals.  Performance goals my vary </a:t>
            </a:r>
            <a:r>
              <a:rPr lang="en-US" baseline="0" dirty="0" smtClean="0"/>
              <a:t>due to curriculum, strategies, and available resources for each classroom.  </a:t>
            </a:r>
          </a:p>
          <a:p>
            <a:endParaRPr lang="en-US" baseline="0" dirty="0"/>
          </a:p>
        </p:txBody>
      </p:sp>
      <p:sp>
        <p:nvSpPr>
          <p:cNvPr id="4" name="Slide Number Placeholder 3"/>
          <p:cNvSpPr>
            <a:spLocks noGrp="1"/>
          </p:cNvSpPr>
          <p:nvPr>
            <p:ph type="sldNum" sz="quarter" idx="10"/>
          </p:nvPr>
        </p:nvSpPr>
        <p:spPr/>
        <p:txBody>
          <a:bodyPr/>
          <a:lstStyle/>
          <a:p>
            <a:fld id="{EF3C1CD0-D833-4B0D-BF33-74A8E63C0BDA}" type="slidenum">
              <a:rPr lang="en-US" smtClean="0"/>
              <a:t>31</a:t>
            </a:fld>
            <a:endParaRPr lang="en-US"/>
          </a:p>
        </p:txBody>
      </p:sp>
    </p:spTree>
    <p:extLst>
      <p:ext uri="{BB962C8B-B14F-4D97-AF65-F5344CB8AC3E}">
        <p14:creationId xmlns:p14="http://schemas.microsoft.com/office/powerpoint/2010/main" val="236937616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Talking Points:  </a:t>
            </a:r>
          </a:p>
          <a:p>
            <a:r>
              <a:rPr lang="en-US" dirty="0" smtClean="0"/>
              <a:t>Performance Goals should:</a:t>
            </a:r>
          </a:p>
          <a:p>
            <a:endParaRPr lang="en-US" dirty="0" smtClean="0"/>
          </a:p>
          <a:p>
            <a:r>
              <a:rPr lang="en-US" dirty="0" smtClean="0"/>
              <a:t>Describe what counts as evidence of student learning.  How will they show they’ve mastered the learning goal?</a:t>
            </a:r>
          </a:p>
          <a:p>
            <a:endParaRPr lang="en-US" dirty="0" smtClean="0"/>
          </a:p>
          <a:p>
            <a:r>
              <a:rPr lang="en-US" dirty="0" smtClean="0"/>
              <a:t>Describe how students will say, write, and demonstrate their mastery of the learning goal.  </a:t>
            </a:r>
          </a:p>
          <a:p>
            <a:endParaRPr lang="en-US" dirty="0" smtClean="0"/>
          </a:p>
          <a:p>
            <a:r>
              <a:rPr lang="en-US" dirty="0" smtClean="0"/>
              <a:t>May be differentiated depending on student needs to ensure multiple entry points to the learning goal but the trajectory learning should result in the same overall learning goal. </a:t>
            </a:r>
            <a:endParaRPr lang="en-US" dirty="0"/>
          </a:p>
        </p:txBody>
      </p:sp>
      <p:sp>
        <p:nvSpPr>
          <p:cNvPr id="4" name="Slide Number Placeholder 3"/>
          <p:cNvSpPr>
            <a:spLocks noGrp="1"/>
          </p:cNvSpPr>
          <p:nvPr>
            <p:ph type="sldNum" sz="quarter" idx="10"/>
          </p:nvPr>
        </p:nvSpPr>
        <p:spPr/>
        <p:txBody>
          <a:bodyPr/>
          <a:lstStyle/>
          <a:p>
            <a:fld id="{EF3C1CD0-D833-4B0D-BF33-74A8E63C0BDA}" type="slidenum">
              <a:rPr lang="en-US" smtClean="0"/>
              <a:t>32</a:t>
            </a:fld>
            <a:endParaRPr lang="en-US"/>
          </a:p>
        </p:txBody>
      </p:sp>
    </p:spTree>
    <p:extLst>
      <p:ext uri="{BB962C8B-B14F-4D97-AF65-F5344CB8AC3E}">
        <p14:creationId xmlns:p14="http://schemas.microsoft.com/office/powerpoint/2010/main" val="76029266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Talking Points:  </a:t>
            </a:r>
          </a:p>
          <a:p>
            <a:r>
              <a:rPr lang="en-US" dirty="0" smtClean="0"/>
              <a:t>We will look at an example of a mathematical</a:t>
            </a:r>
            <a:r>
              <a:rPr lang="en-US" baseline="0" dirty="0" smtClean="0"/>
              <a:t> learning goal and performance goal. </a:t>
            </a:r>
            <a:endParaRPr lang="en-US" dirty="0"/>
          </a:p>
        </p:txBody>
      </p:sp>
      <p:sp>
        <p:nvSpPr>
          <p:cNvPr id="4" name="Slide Number Placeholder 3"/>
          <p:cNvSpPr>
            <a:spLocks noGrp="1"/>
          </p:cNvSpPr>
          <p:nvPr>
            <p:ph type="sldNum" sz="quarter" idx="10"/>
          </p:nvPr>
        </p:nvSpPr>
        <p:spPr/>
        <p:txBody>
          <a:bodyPr/>
          <a:lstStyle/>
          <a:p>
            <a:fld id="{EF3C1CD0-D833-4B0D-BF33-74A8E63C0BDA}" type="slidenum">
              <a:rPr lang="en-US" smtClean="0"/>
              <a:t>33</a:t>
            </a:fld>
            <a:endParaRPr lang="en-US"/>
          </a:p>
        </p:txBody>
      </p:sp>
    </p:spTree>
    <p:extLst>
      <p:ext uri="{BB962C8B-B14F-4D97-AF65-F5344CB8AC3E}">
        <p14:creationId xmlns:p14="http://schemas.microsoft.com/office/powerpoint/2010/main" val="384940005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Talking Points:  </a:t>
            </a:r>
          </a:p>
          <a:p>
            <a:r>
              <a:rPr lang="en-US" b="0" dirty="0" smtClean="0"/>
              <a:t>In</a:t>
            </a:r>
            <a:r>
              <a:rPr lang="en-US" b="0" baseline="0" dirty="0" smtClean="0"/>
              <a:t> table groups or small groups, discuss the similarities and differences in mathematical learning goals and performance goals.  </a:t>
            </a:r>
            <a:endParaRPr lang="en-US" b="0" dirty="0"/>
          </a:p>
        </p:txBody>
      </p:sp>
      <p:sp>
        <p:nvSpPr>
          <p:cNvPr id="4" name="Slide Number Placeholder 3"/>
          <p:cNvSpPr>
            <a:spLocks noGrp="1"/>
          </p:cNvSpPr>
          <p:nvPr>
            <p:ph type="sldNum" sz="quarter" idx="10"/>
          </p:nvPr>
        </p:nvSpPr>
        <p:spPr/>
        <p:txBody>
          <a:bodyPr/>
          <a:lstStyle/>
          <a:p>
            <a:fld id="{EF3C1CD0-D833-4B0D-BF33-74A8E63C0BDA}" type="slidenum">
              <a:rPr lang="en-US" smtClean="0"/>
              <a:t>34</a:t>
            </a:fld>
            <a:endParaRPr lang="en-US"/>
          </a:p>
        </p:txBody>
      </p:sp>
    </p:spTree>
    <p:extLst>
      <p:ext uri="{BB962C8B-B14F-4D97-AF65-F5344CB8AC3E}">
        <p14:creationId xmlns:p14="http://schemas.microsoft.com/office/powerpoint/2010/main" val="409971043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Talking Points:</a:t>
            </a:r>
            <a:r>
              <a:rPr lang="en-US" b="1" baseline="0" dirty="0" smtClean="0"/>
              <a:t>  </a:t>
            </a:r>
            <a:endParaRPr lang="en-US" b="1" dirty="0" smtClean="0"/>
          </a:p>
          <a:p>
            <a:r>
              <a:rPr lang="en-US" dirty="0" smtClean="0"/>
              <a:t>In groups of 2-3, write some additional mathematical learning goals and performance goals for the given standard.   </a:t>
            </a:r>
          </a:p>
          <a:p>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a:t>
            </a:r>
            <a:r>
              <a:rPr lang="en-US" baseline="0" dirty="0" smtClean="0"/>
              <a:t> An example list of mathematical learning and performance goals can be found in the google hub.  </a:t>
            </a:r>
            <a:endParaRPr lang="en-US" dirty="0" smtClean="0"/>
          </a:p>
        </p:txBody>
      </p:sp>
      <p:sp>
        <p:nvSpPr>
          <p:cNvPr id="4" name="Slide Number Placeholder 3"/>
          <p:cNvSpPr>
            <a:spLocks noGrp="1"/>
          </p:cNvSpPr>
          <p:nvPr>
            <p:ph type="sldNum" sz="quarter" idx="10"/>
          </p:nvPr>
        </p:nvSpPr>
        <p:spPr/>
        <p:txBody>
          <a:bodyPr/>
          <a:lstStyle/>
          <a:p>
            <a:fld id="{EF3C1CD0-D833-4B0D-BF33-74A8E63C0BDA}" type="slidenum">
              <a:rPr lang="en-US" smtClean="0"/>
              <a:t>35</a:t>
            </a:fld>
            <a:endParaRPr lang="en-US"/>
          </a:p>
        </p:txBody>
      </p:sp>
    </p:spTree>
    <p:extLst>
      <p:ext uri="{BB962C8B-B14F-4D97-AF65-F5344CB8AC3E}">
        <p14:creationId xmlns:p14="http://schemas.microsoft.com/office/powerpoint/2010/main" val="212011147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Talk</a:t>
            </a:r>
            <a:r>
              <a:rPr lang="en-US" b="1" baseline="0" dirty="0" smtClean="0"/>
              <a:t>ing Points:  </a:t>
            </a:r>
          </a:p>
          <a:p>
            <a:r>
              <a:rPr lang="en-US" b="0" baseline="0" dirty="0" smtClean="0"/>
              <a:t>In small groups, share the created mathematical learning and performance goals.  Choose one of each to share in a whole group discussion.  </a:t>
            </a:r>
            <a:endParaRPr lang="en-US" b="0" dirty="0"/>
          </a:p>
        </p:txBody>
      </p:sp>
      <p:sp>
        <p:nvSpPr>
          <p:cNvPr id="4" name="Slide Number Placeholder 3"/>
          <p:cNvSpPr>
            <a:spLocks noGrp="1"/>
          </p:cNvSpPr>
          <p:nvPr>
            <p:ph type="sldNum" sz="quarter" idx="10"/>
          </p:nvPr>
        </p:nvSpPr>
        <p:spPr/>
        <p:txBody>
          <a:bodyPr/>
          <a:lstStyle/>
          <a:p>
            <a:fld id="{EF3C1CD0-D833-4B0D-BF33-74A8E63C0BDA}" type="slidenum">
              <a:rPr lang="en-US" smtClean="0"/>
              <a:t>36</a:t>
            </a:fld>
            <a:endParaRPr lang="en-US"/>
          </a:p>
        </p:txBody>
      </p:sp>
    </p:spTree>
    <p:extLst>
      <p:ext uri="{BB962C8B-B14F-4D97-AF65-F5344CB8AC3E}">
        <p14:creationId xmlns:p14="http://schemas.microsoft.com/office/powerpoint/2010/main" val="203703538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Talking Points: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In groups of 2-3, work together to write mathematical learning goals and performance goals for the indicated standard.  Use the Instructional Focus Document as a reference. Record your group work on chart paper. Write the learning goals in one column and the performance goals that shows what counts as evidence of mastery of the learning goal in the other column.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a:t>
            </a:r>
            <a:r>
              <a:rPr lang="en-US" baseline="0" dirty="0" smtClean="0"/>
              <a:t> An example list of mathematical learning and performance goals can be found in the google hub.  </a:t>
            </a:r>
            <a:endParaRPr lang="en-US" dirty="0" smtClean="0"/>
          </a:p>
          <a:p>
            <a:pPr marL="0" indent="0">
              <a:buNone/>
            </a:pPr>
            <a:endParaRPr lang="en-US" dirty="0"/>
          </a:p>
        </p:txBody>
      </p:sp>
      <p:sp>
        <p:nvSpPr>
          <p:cNvPr id="4" name="Slide Number Placeholder 3"/>
          <p:cNvSpPr>
            <a:spLocks noGrp="1"/>
          </p:cNvSpPr>
          <p:nvPr>
            <p:ph type="sldNum" sz="quarter" idx="10"/>
          </p:nvPr>
        </p:nvSpPr>
        <p:spPr/>
        <p:txBody>
          <a:bodyPr/>
          <a:lstStyle/>
          <a:p>
            <a:fld id="{EF3C1CD0-D833-4B0D-BF33-74A8E63C0BDA}" type="slidenum">
              <a:rPr lang="en-US" smtClean="0"/>
              <a:t>37</a:t>
            </a:fld>
            <a:endParaRPr lang="en-US"/>
          </a:p>
        </p:txBody>
      </p:sp>
    </p:spTree>
    <p:extLst>
      <p:ext uri="{BB962C8B-B14F-4D97-AF65-F5344CB8AC3E}">
        <p14:creationId xmlns:p14="http://schemas.microsoft.com/office/powerpoint/2010/main" val="235802181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b="1" dirty="0" smtClean="0"/>
                  <a:t>Talking Points: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Walk around and look at the mathematical learning goals and performance goals created by each group.  Look for similarities and differences from what your group wrote.</a:t>
                </a:r>
              </a:p>
              <a:p>
                <a:endParaRPr lang="en-US" b="1" dirty="0"/>
              </a:p>
            </p:txBody>
          </p:sp>
        </mc:Choice>
        <mc:Fallback xmlns="">
          <p:sp>
            <p:nvSpPr>
              <p:cNvPr id="3" name="Notes Placeholder 2"/>
              <p:cNvSpPr>
                <a:spLocks noGrp="1"/>
              </p:cNvSpPr>
              <p:nvPr>
                <p:ph type="body" idx="1"/>
              </p:nvPr>
            </p:nvSpPr>
            <p:spPr/>
            <p:txBody>
              <a:bodyPr/>
              <a:lstStyle/>
              <a:p>
                <a:pPr marL="0" indent="0">
                  <a:buNone/>
                </a:pPr>
                <a:r>
                  <a:rPr lang="en-US" b="1" dirty="0" smtClean="0"/>
                  <a:t>Example Learning Goals</a:t>
                </a:r>
                <a:r>
                  <a:rPr lang="en-US" b="1" baseline="0" dirty="0" smtClean="0"/>
                  <a:t> you may see or want to introduce in the next activity.</a:t>
                </a:r>
                <a:endParaRPr lang="en-US" dirty="0" smtClean="0"/>
              </a:p>
              <a:p>
                <a:pPr marL="0" indent="0">
                  <a:buNone/>
                </a:pPr>
                <a:endParaRPr lang="en-US" dirty="0"/>
              </a:p>
              <a:p>
                <a:pPr lvl="1"/>
                <a:r>
                  <a:rPr lang="en-US" sz="2400" dirty="0" smtClean="0"/>
                  <a:t>Generate equivalent decimal fractions, with denominators of 10 or 100, to add and subtract fractions with unlike denominators.  </a:t>
                </a:r>
              </a:p>
              <a:p>
                <a:pPr lvl="1"/>
                <a:r>
                  <a:rPr lang="en-US" sz="2400" dirty="0" smtClean="0"/>
                  <a:t>Understand that  </a:t>
                </a:r>
                <a:r>
                  <a:rPr lang="en-US" sz="2400" b="0" i="0" smtClean="0">
                    <a:latin typeface="Cambria Math" panose="02040503050406030204" pitchFamily="18" charset="0"/>
                  </a:rPr>
                  <a:t>1</a:t>
                </a:r>
                <a:r>
                  <a:rPr lang="en-US" sz="2400" b="0" i="0">
                    <a:latin typeface="Cambria Math" panose="02040503050406030204" pitchFamily="18" charset="0"/>
                  </a:rPr>
                  <a:t>/</a:t>
                </a:r>
                <a:r>
                  <a:rPr lang="en-US" sz="2400" i="0">
                    <a:latin typeface="Cambria Math" panose="02040503050406030204" pitchFamily="18" charset="0"/>
                  </a:rPr>
                  <a:t>10</a:t>
                </a:r>
                <a:r>
                  <a:rPr lang="en-US" sz="2400" dirty="0" smtClean="0"/>
                  <a:t>  is equivalent to </a:t>
                </a:r>
                <a:r>
                  <a:rPr lang="en-US" sz="2400" i="0">
                    <a:latin typeface="Cambria Math" panose="02040503050406030204" pitchFamily="18" charset="0"/>
                  </a:rPr>
                  <a:t>1</a:t>
                </a:r>
                <a:r>
                  <a:rPr lang="en-US" sz="2400" b="0" i="0" smtClean="0">
                    <a:latin typeface="Cambria Math" panose="02040503050406030204" pitchFamily="18" charset="0"/>
                  </a:rPr>
                  <a:t>0</a:t>
                </a:r>
                <a:r>
                  <a:rPr lang="en-US" sz="2400" b="0" i="0">
                    <a:latin typeface="Cambria Math" panose="02040503050406030204" pitchFamily="18" charset="0"/>
                  </a:rPr>
                  <a:t>/</a:t>
                </a:r>
                <a:r>
                  <a:rPr lang="en-US" sz="2400" i="0">
                    <a:latin typeface="Cambria Math" panose="02040503050406030204" pitchFamily="18" charset="0"/>
                  </a:rPr>
                  <a:t>10</a:t>
                </a:r>
                <a:r>
                  <a:rPr lang="en-US" sz="2400" b="0" i="0" smtClean="0">
                    <a:latin typeface="Cambria Math" panose="02040503050406030204" pitchFamily="18" charset="0"/>
                  </a:rPr>
                  <a:t>0</a:t>
                </a:r>
                <a:r>
                  <a:rPr lang="en-US" sz="2400" dirty="0" smtClean="0"/>
                  <a:t> .</a:t>
                </a:r>
              </a:p>
              <a:p>
                <a:endParaRPr lang="en-US" dirty="0"/>
              </a:p>
            </p:txBody>
          </p:sp>
        </mc:Fallback>
      </mc:AlternateContent>
      <p:sp>
        <p:nvSpPr>
          <p:cNvPr id="4" name="Slide Number Placeholder 3"/>
          <p:cNvSpPr>
            <a:spLocks noGrp="1"/>
          </p:cNvSpPr>
          <p:nvPr>
            <p:ph type="sldNum" sz="quarter" idx="10"/>
          </p:nvPr>
        </p:nvSpPr>
        <p:spPr/>
        <p:txBody>
          <a:bodyPr/>
          <a:lstStyle/>
          <a:p>
            <a:fld id="{EF3C1CD0-D833-4B0D-BF33-74A8E63C0BDA}" type="slidenum">
              <a:rPr lang="en-US" smtClean="0"/>
              <a:t>38</a:t>
            </a:fld>
            <a:endParaRPr lang="en-US"/>
          </a:p>
        </p:txBody>
      </p:sp>
    </p:spTree>
    <p:extLst>
      <p:ext uri="{BB962C8B-B14F-4D97-AF65-F5344CB8AC3E}">
        <p14:creationId xmlns:p14="http://schemas.microsoft.com/office/powerpoint/2010/main" val="50635515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Talking</a:t>
            </a:r>
            <a:r>
              <a:rPr lang="en-US" b="1" baseline="0" dirty="0" smtClean="0"/>
              <a:t> Points:  </a:t>
            </a:r>
            <a:endParaRPr lang="en-US" b="0" baseline="0" dirty="0" smtClean="0"/>
          </a:p>
          <a:p>
            <a:r>
              <a:rPr lang="en-US" dirty="0" smtClean="0"/>
              <a:t>As a whole group, identify common themes in the created mathematical learning goals and performance goals.  Then, record a common set of mathematical learning goals and performance goals as a point of focus for later activities.  </a:t>
            </a:r>
          </a:p>
          <a:p>
            <a:endParaRPr lang="en-US" b="1" dirty="0"/>
          </a:p>
        </p:txBody>
      </p:sp>
      <p:sp>
        <p:nvSpPr>
          <p:cNvPr id="4" name="Slide Number Placeholder 3"/>
          <p:cNvSpPr>
            <a:spLocks noGrp="1"/>
          </p:cNvSpPr>
          <p:nvPr>
            <p:ph type="sldNum" sz="quarter" idx="10"/>
          </p:nvPr>
        </p:nvSpPr>
        <p:spPr/>
        <p:txBody>
          <a:bodyPr/>
          <a:lstStyle/>
          <a:p>
            <a:fld id="{EF3C1CD0-D833-4B0D-BF33-74A8E63C0BDA}" type="slidenum">
              <a:rPr lang="en-US" smtClean="0"/>
              <a:t>39</a:t>
            </a:fld>
            <a:endParaRPr lang="en-US"/>
          </a:p>
        </p:txBody>
      </p:sp>
    </p:spTree>
    <p:extLst>
      <p:ext uri="{BB962C8B-B14F-4D97-AF65-F5344CB8AC3E}">
        <p14:creationId xmlns:p14="http://schemas.microsoft.com/office/powerpoint/2010/main" val="38132699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baseline="0" dirty="0" smtClean="0">
                <a:latin typeface="PermianSlabSerifTypeface" panose="02000000000000000000" pitchFamily="50" charset="0"/>
                <a:ea typeface="Open Sans" panose="020B0606030504020204" pitchFamily="34" charset="0"/>
                <a:cs typeface="Open Sans" panose="020B0606030504020204" pitchFamily="34" charset="0"/>
              </a:rPr>
              <a:t>Talking Points: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Through communications with districts, teachers, and through CORE, the</a:t>
            </a:r>
            <a:r>
              <a:rPr lang="en-US" baseline="0" dirty="0" smtClean="0"/>
              <a:t> listed concepts and skills have been identified as areas of challenge for Tennessee students</a:t>
            </a:r>
            <a:r>
              <a:rPr lang="en-US" dirty="0" smtClean="0"/>
              <a:t>.</a:t>
            </a:r>
            <a:r>
              <a:rPr lang="en-US" baseline="0" dirty="0" smtClean="0"/>
              <a:t>  Additionally, developing an understanding of procedural fluency and computational fluency were identified as areas of challenge.  Today as one of our resources, we will use the instructional focus documents and these areas of challenge were the first set of standards developed for each grade and/or course.  A complete set of standards will be available soon.  </a:t>
            </a:r>
            <a:endParaRPr lang="en-US" dirty="0"/>
          </a:p>
        </p:txBody>
      </p:sp>
      <p:sp>
        <p:nvSpPr>
          <p:cNvPr id="4" name="Slide Number Placeholder 3"/>
          <p:cNvSpPr>
            <a:spLocks noGrp="1"/>
          </p:cNvSpPr>
          <p:nvPr>
            <p:ph type="sldNum" sz="quarter" idx="10"/>
          </p:nvPr>
        </p:nvSpPr>
        <p:spPr/>
        <p:txBody>
          <a:bodyPr/>
          <a:lstStyle/>
          <a:p>
            <a:fld id="{EF3C1CD0-D833-4B0D-BF33-74A8E63C0BDA}" type="slidenum">
              <a:rPr lang="en-US" smtClean="0"/>
              <a:t>4</a:t>
            </a:fld>
            <a:endParaRPr lang="en-US"/>
          </a:p>
        </p:txBody>
      </p:sp>
    </p:spTree>
    <p:extLst>
      <p:ext uri="{BB962C8B-B14F-4D97-AF65-F5344CB8AC3E}">
        <p14:creationId xmlns:p14="http://schemas.microsoft.com/office/powerpoint/2010/main" val="318993749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Talking Points:  </a:t>
            </a:r>
          </a:p>
          <a:p>
            <a:r>
              <a:rPr lang="en-US" sz="1200" b="1" i="1" dirty="0" smtClean="0">
                <a:solidFill>
                  <a:srgbClr val="000000"/>
                </a:solidFill>
              </a:rPr>
              <a:t>“</a:t>
            </a:r>
            <a:r>
              <a:rPr lang="en-US" sz="1200" i="1" dirty="0" smtClean="0">
                <a:solidFill>
                  <a:srgbClr val="000000"/>
                </a:solidFill>
              </a:rPr>
              <a:t>Formulating clear, explicit learning goals sets the stage for everything else.”  - </a:t>
            </a:r>
            <a:r>
              <a:rPr lang="nl-NL" dirty="0" smtClean="0">
                <a:solidFill>
                  <a:srgbClr val="000000"/>
                </a:solidFill>
              </a:rPr>
              <a:t>Hiebert, Morris, Berk, &amp; Janssen, 2007</a:t>
            </a:r>
            <a:endParaRPr lang="en-US" dirty="0" smtClean="0">
              <a:solidFill>
                <a:srgbClr val="000000"/>
              </a:solidFill>
            </a:endParaRPr>
          </a:p>
          <a:p>
            <a:endParaRPr lang="en-US" b="0" dirty="0"/>
          </a:p>
        </p:txBody>
      </p:sp>
      <p:sp>
        <p:nvSpPr>
          <p:cNvPr id="4" name="Slide Number Placeholder 3"/>
          <p:cNvSpPr>
            <a:spLocks noGrp="1"/>
          </p:cNvSpPr>
          <p:nvPr>
            <p:ph type="sldNum" sz="quarter" idx="10"/>
          </p:nvPr>
        </p:nvSpPr>
        <p:spPr/>
        <p:txBody>
          <a:bodyPr/>
          <a:lstStyle/>
          <a:p>
            <a:fld id="{EF3C1CD0-D833-4B0D-BF33-74A8E63C0BDA}" type="slidenum">
              <a:rPr lang="en-US" smtClean="0"/>
              <a:t>40</a:t>
            </a:fld>
            <a:endParaRPr lang="en-US"/>
          </a:p>
        </p:txBody>
      </p:sp>
    </p:spTree>
    <p:extLst>
      <p:ext uri="{BB962C8B-B14F-4D97-AF65-F5344CB8AC3E}">
        <p14:creationId xmlns:p14="http://schemas.microsoft.com/office/powerpoint/2010/main" val="428398616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Lunch</a:t>
            </a:r>
            <a:r>
              <a:rPr lang="en-US" b="1" baseline="0" dirty="0" smtClean="0"/>
              <a:t> Break </a:t>
            </a:r>
            <a:endParaRPr lang="en-US" b="1" dirty="0"/>
          </a:p>
        </p:txBody>
      </p:sp>
      <p:sp>
        <p:nvSpPr>
          <p:cNvPr id="4" name="Slide Number Placeholder 3"/>
          <p:cNvSpPr>
            <a:spLocks noGrp="1"/>
          </p:cNvSpPr>
          <p:nvPr>
            <p:ph type="sldNum" sz="quarter" idx="10"/>
          </p:nvPr>
        </p:nvSpPr>
        <p:spPr/>
        <p:txBody>
          <a:bodyPr/>
          <a:lstStyle/>
          <a:p>
            <a:fld id="{EF3C1CD0-D833-4B0D-BF33-74A8E63C0BDA}" type="slidenum">
              <a:rPr lang="en-US" smtClean="0"/>
              <a:t>41</a:t>
            </a:fld>
            <a:endParaRPr lang="en-US"/>
          </a:p>
        </p:txBody>
      </p:sp>
    </p:spTree>
    <p:extLst>
      <p:ext uri="{BB962C8B-B14F-4D97-AF65-F5344CB8AC3E}">
        <p14:creationId xmlns:p14="http://schemas.microsoft.com/office/powerpoint/2010/main" val="73692505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Welcome</a:t>
            </a:r>
            <a:r>
              <a:rPr lang="en-US" b="1" baseline="0" dirty="0" smtClean="0"/>
              <a:t> Back</a:t>
            </a:r>
            <a:endParaRPr lang="en-US" b="1" dirty="0"/>
          </a:p>
        </p:txBody>
      </p:sp>
      <p:sp>
        <p:nvSpPr>
          <p:cNvPr id="4" name="Slide Number Placeholder 3"/>
          <p:cNvSpPr>
            <a:spLocks noGrp="1"/>
          </p:cNvSpPr>
          <p:nvPr>
            <p:ph type="sldNum" sz="quarter" idx="10"/>
          </p:nvPr>
        </p:nvSpPr>
        <p:spPr/>
        <p:txBody>
          <a:bodyPr/>
          <a:lstStyle/>
          <a:p>
            <a:fld id="{EF3C1CD0-D833-4B0D-BF33-74A8E63C0BDA}" type="slidenum">
              <a:rPr lang="en-US" smtClean="0"/>
              <a:t>42</a:t>
            </a:fld>
            <a:endParaRPr lang="en-US"/>
          </a:p>
        </p:txBody>
      </p:sp>
    </p:spTree>
    <p:extLst>
      <p:ext uri="{BB962C8B-B14F-4D97-AF65-F5344CB8AC3E}">
        <p14:creationId xmlns:p14="http://schemas.microsoft.com/office/powerpoint/2010/main" val="60502395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Talking Points:  </a:t>
            </a:r>
          </a:p>
          <a:p>
            <a:r>
              <a:rPr lang="en-US" dirty="0" smtClean="0"/>
              <a:t>Now that a strong foundation as been established with the mathematical learning and performance goals, we will begin choosing and creating assessment items. </a:t>
            </a:r>
            <a:endParaRPr lang="en-US" dirty="0"/>
          </a:p>
        </p:txBody>
      </p:sp>
      <p:sp>
        <p:nvSpPr>
          <p:cNvPr id="4" name="Slide Number Placeholder 3"/>
          <p:cNvSpPr>
            <a:spLocks noGrp="1"/>
          </p:cNvSpPr>
          <p:nvPr>
            <p:ph type="sldNum" sz="quarter" idx="10"/>
          </p:nvPr>
        </p:nvSpPr>
        <p:spPr/>
        <p:txBody>
          <a:bodyPr/>
          <a:lstStyle/>
          <a:p>
            <a:fld id="{EF3C1CD0-D833-4B0D-BF33-74A8E63C0BDA}" type="slidenum">
              <a:rPr lang="en-US" smtClean="0"/>
              <a:t>43</a:t>
            </a:fld>
            <a:endParaRPr lang="en-US"/>
          </a:p>
        </p:txBody>
      </p:sp>
    </p:spTree>
    <p:extLst>
      <p:ext uri="{BB962C8B-B14F-4D97-AF65-F5344CB8AC3E}">
        <p14:creationId xmlns:p14="http://schemas.microsoft.com/office/powerpoint/2010/main" val="1759021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Talking Points:  </a:t>
            </a:r>
          </a:p>
          <a:p>
            <a:r>
              <a:rPr lang="en-US" b="0" dirty="0" smtClean="0"/>
              <a:t>As we prepare to create an aligned system</a:t>
            </a:r>
            <a:r>
              <a:rPr lang="en-US" b="0" baseline="0" dirty="0" smtClean="0"/>
              <a:t> of assessments, we will focus on the following:</a:t>
            </a:r>
          </a:p>
          <a:p>
            <a:r>
              <a:rPr lang="en-US" dirty="0" smtClean="0"/>
              <a:t>-Reviewing mathematical learning goals and performance goals help target assessment items specifically to standards.</a:t>
            </a:r>
          </a:p>
          <a:p>
            <a:r>
              <a:rPr lang="en-US" dirty="0" smtClean="0"/>
              <a:t>-Think about universal design.</a:t>
            </a:r>
          </a:p>
          <a:p>
            <a:r>
              <a:rPr lang="en-US" dirty="0" smtClean="0"/>
              <a:t>-Think about the variety of question formats within the suite of items.</a:t>
            </a:r>
          </a:p>
          <a:p>
            <a:r>
              <a:rPr lang="en-US" dirty="0" smtClean="0"/>
              <a:t>-Think about items that can be on both formative and summative assessments.</a:t>
            </a:r>
          </a:p>
          <a:p>
            <a:endParaRPr lang="en-US" b="0" baseline="0" dirty="0" smtClean="0"/>
          </a:p>
          <a:p>
            <a:endParaRPr lang="en-US" b="0" dirty="0"/>
          </a:p>
        </p:txBody>
      </p:sp>
      <p:sp>
        <p:nvSpPr>
          <p:cNvPr id="4" name="Slide Number Placeholder 3"/>
          <p:cNvSpPr>
            <a:spLocks noGrp="1"/>
          </p:cNvSpPr>
          <p:nvPr>
            <p:ph type="sldNum" sz="quarter" idx="10"/>
          </p:nvPr>
        </p:nvSpPr>
        <p:spPr/>
        <p:txBody>
          <a:bodyPr/>
          <a:lstStyle/>
          <a:p>
            <a:fld id="{EF3C1CD0-D833-4B0D-BF33-74A8E63C0BDA}" type="slidenum">
              <a:rPr lang="en-US" smtClean="0"/>
              <a:t>44</a:t>
            </a:fld>
            <a:endParaRPr lang="en-US"/>
          </a:p>
        </p:txBody>
      </p:sp>
    </p:spTree>
    <p:extLst>
      <p:ext uri="{BB962C8B-B14F-4D97-AF65-F5344CB8AC3E}">
        <p14:creationId xmlns:p14="http://schemas.microsoft.com/office/powerpoint/2010/main" val="200270057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Talking Points:  </a:t>
            </a:r>
          </a:p>
          <a:p>
            <a:r>
              <a:rPr lang="en-US" b="0" dirty="0" smtClean="0"/>
              <a:t>Keep in mind that we are talking about classroom formative and summative assessments that range from pre-assessment,  “bell ringers”, “exit tickets”, and unit test items.  A item that is not necessarily aligned to the standard being assessed can be useful to determine what students already know and what they need to know to be successful in mastering the content standard. </a:t>
            </a:r>
          </a:p>
          <a:p>
            <a:endParaRPr lang="en-US" b="1" dirty="0"/>
          </a:p>
        </p:txBody>
      </p:sp>
      <p:sp>
        <p:nvSpPr>
          <p:cNvPr id="4" name="Slide Number Placeholder 3"/>
          <p:cNvSpPr>
            <a:spLocks noGrp="1"/>
          </p:cNvSpPr>
          <p:nvPr>
            <p:ph type="sldNum" sz="quarter" idx="10"/>
          </p:nvPr>
        </p:nvSpPr>
        <p:spPr/>
        <p:txBody>
          <a:bodyPr/>
          <a:lstStyle/>
          <a:p>
            <a:fld id="{EF3C1CD0-D833-4B0D-BF33-74A8E63C0BDA}" type="slidenum">
              <a:rPr lang="en-US" smtClean="0"/>
              <a:t>45</a:t>
            </a:fld>
            <a:endParaRPr lang="en-US"/>
          </a:p>
        </p:txBody>
      </p:sp>
    </p:spTree>
    <p:extLst>
      <p:ext uri="{BB962C8B-B14F-4D97-AF65-F5344CB8AC3E}">
        <p14:creationId xmlns:p14="http://schemas.microsoft.com/office/powerpoint/2010/main" val="47294227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b="1" baseline="0" dirty="0" smtClean="0"/>
              <a:t>Talking Points:  </a:t>
            </a:r>
          </a:p>
          <a:p>
            <a:pPr eaLnBrk="1" hangingPunct="1">
              <a:spcBef>
                <a:spcPct val="0"/>
              </a:spcBef>
            </a:pPr>
            <a:r>
              <a:rPr lang="en-US" sz="1200" dirty="0" smtClean="0">
                <a:solidFill>
                  <a:schemeClr val="accent1"/>
                </a:solidFill>
              </a:rPr>
              <a:t>Let’s review the common</a:t>
            </a:r>
            <a:r>
              <a:rPr lang="en-US" sz="1200" baseline="0" dirty="0" smtClean="0">
                <a:solidFill>
                  <a:schemeClr val="accent1"/>
                </a:solidFill>
              </a:rPr>
              <a:t> set of m</a:t>
            </a:r>
            <a:r>
              <a:rPr lang="en-US" sz="1200" dirty="0" smtClean="0">
                <a:solidFill>
                  <a:schemeClr val="accent1"/>
                </a:solidFill>
              </a:rPr>
              <a:t>athematical learning goals and performance goals.  </a:t>
            </a:r>
            <a:endParaRPr lang="en-US" b="0" baseline="0" dirty="0"/>
          </a:p>
        </p:txBody>
      </p:sp>
      <p:sp>
        <p:nvSpPr>
          <p:cNvPr id="4" name="Slide Number Placeholder 3"/>
          <p:cNvSpPr>
            <a:spLocks noGrp="1"/>
          </p:cNvSpPr>
          <p:nvPr>
            <p:ph type="sldNum" sz="quarter" idx="10"/>
          </p:nvPr>
        </p:nvSpPr>
        <p:spPr/>
        <p:txBody>
          <a:bodyPr/>
          <a:lstStyle/>
          <a:p>
            <a:fld id="{EF3C1CD0-D833-4B0D-BF33-74A8E63C0BDA}" type="slidenum">
              <a:rPr lang="en-US" smtClean="0"/>
              <a:t>46</a:t>
            </a:fld>
            <a:endParaRPr lang="en-US"/>
          </a:p>
        </p:txBody>
      </p:sp>
    </p:spTree>
    <p:extLst>
      <p:ext uri="{BB962C8B-B14F-4D97-AF65-F5344CB8AC3E}">
        <p14:creationId xmlns:p14="http://schemas.microsoft.com/office/powerpoint/2010/main" val="104165742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Talking Points: </a:t>
            </a:r>
          </a:p>
          <a:p>
            <a:r>
              <a:rPr lang="en-US" dirty="0" smtClean="0"/>
              <a:t>Another piece before we start choosing and creating assessment items, is thinking through the universal design. </a:t>
            </a:r>
            <a:endParaRPr lang="en-US" dirty="0"/>
          </a:p>
        </p:txBody>
      </p:sp>
      <p:sp>
        <p:nvSpPr>
          <p:cNvPr id="4" name="Slide Number Placeholder 3"/>
          <p:cNvSpPr>
            <a:spLocks noGrp="1"/>
          </p:cNvSpPr>
          <p:nvPr>
            <p:ph type="sldNum" sz="quarter" idx="10"/>
          </p:nvPr>
        </p:nvSpPr>
        <p:spPr/>
        <p:txBody>
          <a:bodyPr/>
          <a:lstStyle/>
          <a:p>
            <a:fld id="{EF3C1CD0-D833-4B0D-BF33-74A8E63C0BDA}" type="slidenum">
              <a:rPr lang="en-US" smtClean="0"/>
              <a:t>47</a:t>
            </a:fld>
            <a:endParaRPr lang="en-US"/>
          </a:p>
        </p:txBody>
      </p:sp>
    </p:spTree>
    <p:extLst>
      <p:ext uri="{BB962C8B-B14F-4D97-AF65-F5344CB8AC3E}">
        <p14:creationId xmlns:p14="http://schemas.microsoft.com/office/powerpoint/2010/main" val="266790269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b="1" dirty="0" smtClean="0"/>
              <a:t>Talking Points: </a:t>
            </a:r>
          </a:p>
          <a:p>
            <a:pPr marL="0" marR="0" lvl="0" indent="0" algn="l" defTabSz="914400" rtl="0" eaLnBrk="1" fontAlgn="auto" latinLnBrk="0" hangingPunct="1">
              <a:lnSpc>
                <a:spcPct val="100000"/>
              </a:lnSpc>
              <a:spcBef>
                <a:spcPct val="0"/>
              </a:spcBef>
              <a:spcAft>
                <a:spcPts val="0"/>
              </a:spcAft>
              <a:buClrTx/>
              <a:buSzTx/>
              <a:buFontTx/>
              <a:buNone/>
              <a:tabLst/>
              <a:defRPr/>
            </a:pPr>
            <a:r>
              <a:rPr lang="en-US" dirty="0" smtClean="0"/>
              <a:t>Universal Design Principles:</a:t>
            </a:r>
          </a:p>
          <a:p>
            <a:pPr marL="0" marR="0" lvl="0" indent="0" algn="l" defTabSz="914400" rtl="0" eaLnBrk="1" fontAlgn="auto" latinLnBrk="0" hangingPunct="1">
              <a:lnSpc>
                <a:spcPct val="100000"/>
              </a:lnSpc>
              <a:spcBef>
                <a:spcPct val="0"/>
              </a:spcBef>
              <a:spcAft>
                <a:spcPts val="0"/>
              </a:spcAft>
              <a:buClrTx/>
              <a:buSzTx/>
              <a:buFontTx/>
              <a:buNone/>
              <a:tabLst/>
              <a:defRPr/>
            </a:pPr>
            <a:r>
              <a:rPr lang="en-US" dirty="0" smtClean="0"/>
              <a:t>- No barriers</a:t>
            </a:r>
          </a:p>
          <a:p>
            <a:pPr marL="0" marR="0" lvl="0" indent="0" algn="l" defTabSz="914400" rtl="0" eaLnBrk="1" fontAlgn="auto" latinLnBrk="0" hangingPunct="1">
              <a:lnSpc>
                <a:spcPct val="100000"/>
              </a:lnSpc>
              <a:spcBef>
                <a:spcPct val="0"/>
              </a:spcBef>
              <a:spcAft>
                <a:spcPts val="0"/>
              </a:spcAft>
              <a:buClrTx/>
              <a:buSzTx/>
              <a:buFontTx/>
              <a:buNone/>
              <a:tabLst/>
              <a:defRPr/>
            </a:pPr>
            <a:r>
              <a:rPr lang="en-US" dirty="0" smtClean="0"/>
              <a:t>- Accessible for all students</a:t>
            </a:r>
          </a:p>
          <a:p>
            <a:pPr marL="0" marR="0" lvl="0" indent="0" algn="l" defTabSz="914400" rtl="0" eaLnBrk="1" fontAlgn="auto" latinLnBrk="0" hangingPunct="1">
              <a:lnSpc>
                <a:spcPct val="100000"/>
              </a:lnSpc>
              <a:spcBef>
                <a:spcPct val="0"/>
              </a:spcBef>
              <a:spcAft>
                <a:spcPts val="0"/>
              </a:spcAft>
              <a:buClrTx/>
              <a:buSzTx/>
              <a:buFontTx/>
              <a:buNone/>
              <a:tabLst/>
              <a:defRPr/>
            </a:pPr>
            <a:r>
              <a:rPr lang="en-US" dirty="0" smtClean="0"/>
              <a:t>- Upholds the expectations of our state standards </a:t>
            </a:r>
          </a:p>
          <a:p>
            <a:pPr marL="0" marR="0" lvl="0" indent="0" algn="l" defTabSz="914400" rtl="0" eaLnBrk="1" fontAlgn="auto" latinLnBrk="0" hangingPunct="1">
              <a:lnSpc>
                <a:spcPct val="100000"/>
              </a:lnSpc>
              <a:spcBef>
                <a:spcPct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EF3C1CD0-D833-4B0D-BF33-74A8E63C0BDA}" type="slidenum">
              <a:rPr lang="en-US" smtClean="0"/>
              <a:t>48</a:t>
            </a:fld>
            <a:endParaRPr lang="en-US"/>
          </a:p>
        </p:txBody>
      </p:sp>
    </p:spTree>
    <p:extLst>
      <p:ext uri="{BB962C8B-B14F-4D97-AF65-F5344CB8AC3E}">
        <p14:creationId xmlns:p14="http://schemas.microsoft.com/office/powerpoint/2010/main" val="291325046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Talking Points: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Think about the variety of question formats within the suite of items.  </a:t>
            </a:r>
          </a:p>
          <a:p>
            <a:endParaRPr lang="en-US" b="1" dirty="0"/>
          </a:p>
        </p:txBody>
      </p:sp>
      <p:sp>
        <p:nvSpPr>
          <p:cNvPr id="4" name="Slide Number Placeholder 3"/>
          <p:cNvSpPr>
            <a:spLocks noGrp="1"/>
          </p:cNvSpPr>
          <p:nvPr>
            <p:ph type="sldNum" sz="quarter" idx="10"/>
          </p:nvPr>
        </p:nvSpPr>
        <p:spPr/>
        <p:txBody>
          <a:bodyPr/>
          <a:lstStyle/>
          <a:p>
            <a:fld id="{EF3C1CD0-D833-4B0D-BF33-74A8E63C0BDA}" type="slidenum">
              <a:rPr lang="en-US" smtClean="0"/>
              <a:t>49</a:t>
            </a:fld>
            <a:endParaRPr lang="en-US"/>
          </a:p>
        </p:txBody>
      </p:sp>
    </p:spTree>
    <p:extLst>
      <p:ext uri="{BB962C8B-B14F-4D97-AF65-F5344CB8AC3E}">
        <p14:creationId xmlns:p14="http://schemas.microsoft.com/office/powerpoint/2010/main" val="41250326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Talking Points: </a:t>
            </a:r>
          </a:p>
          <a:p>
            <a:r>
              <a:rPr lang="en-US" b="0" dirty="0" smtClean="0"/>
              <a:t>Our objectives today are as follows:</a:t>
            </a:r>
          </a:p>
          <a:p>
            <a:r>
              <a:rPr lang="en-US" dirty="0" smtClean="0"/>
              <a:t>-Connect Standards, Assessment and Instruction</a:t>
            </a:r>
          </a:p>
          <a:p>
            <a:r>
              <a:rPr lang="en-US" dirty="0" smtClean="0"/>
              <a:t>-Discuss Aligned Systems of Assessments</a:t>
            </a:r>
          </a:p>
          <a:p>
            <a:r>
              <a:rPr lang="en-US" dirty="0" smtClean="0"/>
              <a:t>-Develop Mathematical Learning Goals</a:t>
            </a:r>
          </a:p>
          <a:p>
            <a:r>
              <a:rPr lang="en-US" dirty="0" smtClean="0"/>
              <a:t>-Develop Mathematical Performance Goals</a:t>
            </a:r>
          </a:p>
          <a:p>
            <a:r>
              <a:rPr lang="en-US" dirty="0" smtClean="0"/>
              <a:t>-Evaluating and Selecting Assessment Items</a:t>
            </a:r>
          </a:p>
          <a:p>
            <a:r>
              <a:rPr lang="en-US" dirty="0" smtClean="0"/>
              <a:t>-Practice Writing Assessment Items</a:t>
            </a:r>
          </a:p>
          <a:p>
            <a:endParaRPr lang="en-US" b="0" dirty="0" smtClean="0"/>
          </a:p>
          <a:p>
            <a:endParaRPr lang="en-US" b="0" dirty="0"/>
          </a:p>
        </p:txBody>
      </p:sp>
      <p:sp>
        <p:nvSpPr>
          <p:cNvPr id="4" name="Slide Number Placeholder 3"/>
          <p:cNvSpPr>
            <a:spLocks noGrp="1"/>
          </p:cNvSpPr>
          <p:nvPr>
            <p:ph type="sldNum" sz="quarter" idx="10"/>
          </p:nvPr>
        </p:nvSpPr>
        <p:spPr/>
        <p:txBody>
          <a:bodyPr/>
          <a:lstStyle/>
          <a:p>
            <a:fld id="{EF3C1CD0-D833-4B0D-BF33-74A8E63C0BDA}" type="slidenum">
              <a:rPr lang="en-US" smtClean="0"/>
              <a:t>5</a:t>
            </a:fld>
            <a:endParaRPr lang="en-US"/>
          </a:p>
        </p:txBody>
      </p:sp>
    </p:spTree>
    <p:extLst>
      <p:ext uri="{BB962C8B-B14F-4D97-AF65-F5344CB8AC3E}">
        <p14:creationId xmlns:p14="http://schemas.microsoft.com/office/powerpoint/2010/main" val="288837974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Talking Points: </a:t>
            </a:r>
          </a:p>
          <a:p>
            <a:r>
              <a:rPr lang="en-US" dirty="0" smtClean="0"/>
              <a:t>To have a wide range of assessment items, we will look at a list of item types.  A subset of this  list can also be found embedded in the TNReady blueprint documents. </a:t>
            </a:r>
            <a:endParaRPr lang="en-US" dirty="0"/>
          </a:p>
        </p:txBody>
      </p:sp>
      <p:sp>
        <p:nvSpPr>
          <p:cNvPr id="4" name="Slide Number Placeholder 3"/>
          <p:cNvSpPr>
            <a:spLocks noGrp="1"/>
          </p:cNvSpPr>
          <p:nvPr>
            <p:ph type="sldNum" sz="quarter" idx="10"/>
          </p:nvPr>
        </p:nvSpPr>
        <p:spPr/>
        <p:txBody>
          <a:bodyPr/>
          <a:lstStyle/>
          <a:p>
            <a:fld id="{EF3C1CD0-D833-4B0D-BF33-74A8E63C0BDA}" type="slidenum">
              <a:rPr lang="en-US" smtClean="0"/>
              <a:t>50</a:t>
            </a:fld>
            <a:endParaRPr lang="en-US"/>
          </a:p>
        </p:txBody>
      </p:sp>
    </p:spTree>
    <p:extLst>
      <p:ext uri="{BB962C8B-B14F-4D97-AF65-F5344CB8AC3E}">
        <p14:creationId xmlns:p14="http://schemas.microsoft.com/office/powerpoint/2010/main" val="33483477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Talking Points: </a:t>
            </a:r>
          </a:p>
          <a:p>
            <a:r>
              <a:rPr lang="en-US" dirty="0" smtClean="0"/>
              <a:t>To have a wide range of assessment items, we will look at a list of item types.  A subset of this list can also be found embedded in the TNReady blueprint documents.  Please note that open response items are not items that will be on the TNReady assessments and are items that are useful to assess students thinking and understanding in Tier I classroom instruction. </a:t>
            </a:r>
            <a:endParaRPr lang="en-US" dirty="0"/>
          </a:p>
        </p:txBody>
      </p:sp>
      <p:sp>
        <p:nvSpPr>
          <p:cNvPr id="4" name="Slide Number Placeholder 3"/>
          <p:cNvSpPr>
            <a:spLocks noGrp="1"/>
          </p:cNvSpPr>
          <p:nvPr>
            <p:ph type="sldNum" sz="quarter" idx="10"/>
          </p:nvPr>
        </p:nvSpPr>
        <p:spPr/>
        <p:txBody>
          <a:bodyPr/>
          <a:lstStyle/>
          <a:p>
            <a:fld id="{EF3C1CD0-D833-4B0D-BF33-74A8E63C0BDA}" type="slidenum">
              <a:rPr lang="en-US" smtClean="0"/>
              <a:t>51</a:t>
            </a:fld>
            <a:endParaRPr lang="en-US"/>
          </a:p>
        </p:txBody>
      </p:sp>
    </p:spTree>
    <p:extLst>
      <p:ext uri="{BB962C8B-B14F-4D97-AF65-F5344CB8AC3E}">
        <p14:creationId xmlns:p14="http://schemas.microsoft.com/office/powerpoint/2010/main" val="402274271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Talking Points: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Think about items that can be on both formative and summative assessments.</a:t>
            </a:r>
          </a:p>
          <a:p>
            <a:endParaRPr lang="en-US" b="1" dirty="0"/>
          </a:p>
        </p:txBody>
      </p:sp>
      <p:sp>
        <p:nvSpPr>
          <p:cNvPr id="4" name="Slide Number Placeholder 3"/>
          <p:cNvSpPr>
            <a:spLocks noGrp="1"/>
          </p:cNvSpPr>
          <p:nvPr>
            <p:ph type="sldNum" sz="quarter" idx="10"/>
          </p:nvPr>
        </p:nvSpPr>
        <p:spPr/>
        <p:txBody>
          <a:bodyPr/>
          <a:lstStyle/>
          <a:p>
            <a:fld id="{EF3C1CD0-D833-4B0D-BF33-74A8E63C0BDA}" type="slidenum">
              <a:rPr lang="en-US" smtClean="0"/>
              <a:t>52</a:t>
            </a:fld>
            <a:endParaRPr lang="en-US"/>
          </a:p>
        </p:txBody>
      </p:sp>
    </p:spTree>
    <p:extLst>
      <p:ext uri="{BB962C8B-B14F-4D97-AF65-F5344CB8AC3E}">
        <p14:creationId xmlns:p14="http://schemas.microsoft.com/office/powerpoint/2010/main" val="178303514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Talking Points:  </a:t>
            </a:r>
          </a:p>
          <a:p>
            <a:r>
              <a:rPr lang="en-US" dirty="0" smtClean="0"/>
              <a:t>The chart indicates how the results are used on a formative and</a:t>
            </a:r>
            <a:r>
              <a:rPr lang="en-US" baseline="0" dirty="0" smtClean="0"/>
              <a:t> summative assessment.  </a:t>
            </a:r>
            <a:r>
              <a:rPr lang="en-US" dirty="0" smtClean="0"/>
              <a:t>Ultimately for an assessment program to be effective, both have to be in place and be connected.  Formative must provide the right information for instruction to be adjusted.</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EF3C1CD0-D833-4B0D-BF33-74A8E63C0BDA}" type="slidenum">
              <a:rPr lang="en-US" smtClean="0"/>
              <a:t>53</a:t>
            </a:fld>
            <a:endParaRPr lang="en-US"/>
          </a:p>
        </p:txBody>
      </p:sp>
    </p:spTree>
    <p:extLst>
      <p:ext uri="{BB962C8B-B14F-4D97-AF65-F5344CB8AC3E}">
        <p14:creationId xmlns:p14="http://schemas.microsoft.com/office/powerpoint/2010/main" val="393813890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Talking Points:</a:t>
            </a:r>
          </a:p>
          <a:p>
            <a:r>
              <a:rPr lang="en-US" b="0" dirty="0" smtClean="0"/>
              <a:t>Next, we will look at choosing assessment</a:t>
            </a:r>
            <a:r>
              <a:rPr lang="en-US" b="0" baseline="0" dirty="0" smtClean="0"/>
              <a:t> items.  </a:t>
            </a:r>
            <a:endParaRPr lang="en-US" b="0" dirty="0"/>
          </a:p>
        </p:txBody>
      </p:sp>
      <p:sp>
        <p:nvSpPr>
          <p:cNvPr id="4" name="Slide Number Placeholder 3"/>
          <p:cNvSpPr>
            <a:spLocks noGrp="1"/>
          </p:cNvSpPr>
          <p:nvPr>
            <p:ph type="sldNum" sz="quarter" idx="10"/>
          </p:nvPr>
        </p:nvSpPr>
        <p:spPr/>
        <p:txBody>
          <a:bodyPr/>
          <a:lstStyle/>
          <a:p>
            <a:fld id="{EF3C1CD0-D833-4B0D-BF33-74A8E63C0BDA}" type="slidenum">
              <a:rPr lang="en-US" smtClean="0"/>
              <a:t>54</a:t>
            </a:fld>
            <a:endParaRPr lang="en-US"/>
          </a:p>
        </p:txBody>
      </p:sp>
    </p:spTree>
    <p:extLst>
      <p:ext uri="{BB962C8B-B14F-4D97-AF65-F5344CB8AC3E}">
        <p14:creationId xmlns:p14="http://schemas.microsoft.com/office/powerpoint/2010/main" val="178985306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Talking Points: </a:t>
            </a:r>
          </a:p>
          <a:p>
            <a:r>
              <a:rPr lang="en-US" b="0" dirty="0" smtClean="0"/>
              <a:t>Now</a:t>
            </a:r>
            <a:r>
              <a:rPr lang="en-US" b="0" baseline="0" dirty="0" smtClean="0"/>
              <a:t> you are going to look at some items found online that are aligned to the content standard provided.  In groups of 2-3, think through the following:</a:t>
            </a:r>
          </a:p>
          <a:p>
            <a:pPr lvl="1"/>
            <a:r>
              <a:rPr lang="en-US" dirty="0" smtClean="0"/>
              <a:t>-Label each item/set of items as formative, summative, or both.</a:t>
            </a:r>
          </a:p>
          <a:p>
            <a:pPr lvl="1"/>
            <a:r>
              <a:rPr lang="en-US" dirty="0" smtClean="0"/>
              <a:t>-Which Mathematical Learning Goal does each align to?</a:t>
            </a:r>
          </a:p>
          <a:p>
            <a:pPr lvl="1"/>
            <a:r>
              <a:rPr lang="en-US" dirty="0" smtClean="0"/>
              <a:t>-Which Performance Goal does each align to?</a:t>
            </a:r>
          </a:p>
          <a:p>
            <a:pPr lvl="1"/>
            <a:r>
              <a:rPr lang="en-US" dirty="0" smtClean="0"/>
              <a:t>-Which level from the Evidence of Learning Statements (1-4) on the Instructional Focus Document best matches each?</a:t>
            </a:r>
          </a:p>
          <a:p>
            <a:pPr lvl="1"/>
            <a:r>
              <a:rPr lang="en-US" dirty="0" smtClean="0"/>
              <a:t>-Would you modify the item(s) in any way?  If so how?</a:t>
            </a:r>
          </a:p>
          <a:p>
            <a:endParaRPr lang="en-US" b="0" dirty="0"/>
          </a:p>
        </p:txBody>
      </p:sp>
      <p:sp>
        <p:nvSpPr>
          <p:cNvPr id="4" name="Slide Number Placeholder 3"/>
          <p:cNvSpPr>
            <a:spLocks noGrp="1"/>
          </p:cNvSpPr>
          <p:nvPr>
            <p:ph type="sldNum" sz="quarter" idx="10"/>
          </p:nvPr>
        </p:nvSpPr>
        <p:spPr/>
        <p:txBody>
          <a:bodyPr/>
          <a:lstStyle/>
          <a:p>
            <a:fld id="{EF3C1CD0-D833-4B0D-BF33-74A8E63C0BDA}" type="slidenum">
              <a:rPr lang="en-US" smtClean="0"/>
              <a:t>55</a:t>
            </a:fld>
            <a:endParaRPr lang="en-US"/>
          </a:p>
        </p:txBody>
      </p:sp>
    </p:spTree>
    <p:extLst>
      <p:ext uri="{BB962C8B-B14F-4D97-AF65-F5344CB8AC3E}">
        <p14:creationId xmlns:p14="http://schemas.microsoft.com/office/powerpoint/2010/main" val="303722726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Talking Points:</a:t>
            </a:r>
          </a:p>
          <a:p>
            <a:r>
              <a:rPr lang="en-US" b="0" dirty="0" smtClean="0"/>
              <a:t>After completing the item analysis activity,</a:t>
            </a:r>
            <a:r>
              <a:rPr lang="en-US" b="0" baseline="0" dirty="0" smtClean="0"/>
              <a:t> discuss the following as a whole group.  </a:t>
            </a:r>
          </a:p>
          <a:p>
            <a:r>
              <a:rPr lang="en-US" dirty="0" smtClean="0"/>
              <a:t>-Which items did your group classify as formative only? Why?</a:t>
            </a:r>
          </a:p>
          <a:p>
            <a:r>
              <a:rPr lang="en-US" dirty="0" smtClean="0"/>
              <a:t>-Which Items did your group classify as summative only? Why?</a:t>
            </a:r>
          </a:p>
          <a:p>
            <a:r>
              <a:rPr lang="en-US" dirty="0" smtClean="0"/>
              <a:t>-Which items did your group classify as both?</a:t>
            </a:r>
          </a:p>
          <a:p>
            <a:r>
              <a:rPr lang="en-US" dirty="0" smtClean="0"/>
              <a:t>-How did the Mathematical Learning Goals and Performance Goals help when looking at the items?</a:t>
            </a:r>
          </a:p>
          <a:p>
            <a:r>
              <a:rPr lang="en-US" dirty="0" smtClean="0"/>
              <a:t>-How did the Evidence of Learning Statements help?</a:t>
            </a:r>
          </a:p>
          <a:p>
            <a:r>
              <a:rPr lang="en-US" dirty="0" smtClean="0"/>
              <a:t>-Did your group have any ah-ha moments?</a:t>
            </a:r>
          </a:p>
          <a:p>
            <a:r>
              <a:rPr lang="en-US" dirty="0" smtClean="0"/>
              <a:t>-Did we cover all aspects of the Mathematical Learning Goals and Performance Goals with these items? </a:t>
            </a:r>
          </a:p>
          <a:p>
            <a:endParaRPr lang="en-US" b="0" dirty="0"/>
          </a:p>
        </p:txBody>
      </p:sp>
      <p:sp>
        <p:nvSpPr>
          <p:cNvPr id="4" name="Slide Number Placeholder 3"/>
          <p:cNvSpPr>
            <a:spLocks noGrp="1"/>
          </p:cNvSpPr>
          <p:nvPr>
            <p:ph type="sldNum" sz="quarter" idx="10"/>
          </p:nvPr>
        </p:nvSpPr>
        <p:spPr/>
        <p:txBody>
          <a:bodyPr/>
          <a:lstStyle/>
          <a:p>
            <a:fld id="{EF3C1CD0-D833-4B0D-BF33-74A8E63C0BDA}" type="slidenum">
              <a:rPr lang="en-US" smtClean="0"/>
              <a:t>56</a:t>
            </a:fld>
            <a:endParaRPr lang="en-US"/>
          </a:p>
        </p:txBody>
      </p:sp>
    </p:spTree>
    <p:extLst>
      <p:ext uri="{BB962C8B-B14F-4D97-AF65-F5344CB8AC3E}">
        <p14:creationId xmlns:p14="http://schemas.microsoft.com/office/powerpoint/2010/main" val="152030184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b="1" dirty="0" smtClean="0"/>
              <a:t>Talking Points: </a:t>
            </a:r>
          </a:p>
          <a:p>
            <a:pPr eaLnBrk="1" hangingPunct="1">
              <a:spcBef>
                <a:spcPct val="0"/>
              </a:spcBef>
            </a:pPr>
            <a:r>
              <a:rPr lang="en-US" dirty="0" smtClean="0"/>
              <a:t>All of these questions come into play when we choose and create items as well.  The focus shifts from evaluating someone else's work to thinking through and looking at your own.  Two questions are highlighted in green, indicating that these are based on a suite of items and/or aligned system of assessments.  </a:t>
            </a:r>
            <a:endParaRPr lang="en-US" dirty="0"/>
          </a:p>
        </p:txBody>
      </p:sp>
      <p:sp>
        <p:nvSpPr>
          <p:cNvPr id="4" name="Slide Number Placeholder 3"/>
          <p:cNvSpPr>
            <a:spLocks noGrp="1"/>
          </p:cNvSpPr>
          <p:nvPr>
            <p:ph type="sldNum" sz="quarter" idx="10"/>
          </p:nvPr>
        </p:nvSpPr>
        <p:spPr/>
        <p:txBody>
          <a:bodyPr/>
          <a:lstStyle/>
          <a:p>
            <a:fld id="{EF3C1CD0-D833-4B0D-BF33-74A8E63C0BDA}" type="slidenum">
              <a:rPr lang="en-US" smtClean="0"/>
              <a:t>57</a:t>
            </a:fld>
            <a:endParaRPr lang="en-US"/>
          </a:p>
        </p:txBody>
      </p:sp>
    </p:spTree>
    <p:extLst>
      <p:ext uri="{BB962C8B-B14F-4D97-AF65-F5344CB8AC3E}">
        <p14:creationId xmlns:p14="http://schemas.microsoft.com/office/powerpoint/2010/main" val="119011275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Talking Points: </a:t>
            </a:r>
          </a:p>
          <a:p>
            <a:r>
              <a:rPr lang="en-US" b="0" dirty="0" smtClean="0"/>
              <a:t>Now</a:t>
            </a:r>
            <a:r>
              <a:rPr lang="en-US" b="0" baseline="0" dirty="0" smtClean="0"/>
              <a:t> we will discuss key points about assessment item writing.  </a:t>
            </a:r>
            <a:endParaRPr lang="en-US" b="0" dirty="0"/>
          </a:p>
        </p:txBody>
      </p:sp>
      <p:sp>
        <p:nvSpPr>
          <p:cNvPr id="4" name="Slide Number Placeholder 3"/>
          <p:cNvSpPr>
            <a:spLocks noGrp="1"/>
          </p:cNvSpPr>
          <p:nvPr>
            <p:ph type="sldNum" sz="quarter" idx="10"/>
          </p:nvPr>
        </p:nvSpPr>
        <p:spPr/>
        <p:txBody>
          <a:bodyPr/>
          <a:lstStyle/>
          <a:p>
            <a:fld id="{EF3C1CD0-D833-4B0D-BF33-74A8E63C0BDA}" type="slidenum">
              <a:rPr lang="en-US" smtClean="0"/>
              <a:t>58</a:t>
            </a:fld>
            <a:endParaRPr lang="en-US"/>
          </a:p>
        </p:txBody>
      </p:sp>
    </p:spTree>
    <p:extLst>
      <p:ext uri="{BB962C8B-B14F-4D97-AF65-F5344CB8AC3E}">
        <p14:creationId xmlns:p14="http://schemas.microsoft.com/office/powerpoint/2010/main" val="204539875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b="1" dirty="0" smtClean="0"/>
              <a:t>Talking Points: </a:t>
            </a:r>
          </a:p>
          <a:p>
            <a:pPr eaLnBrk="1" hangingPunct="1">
              <a:spcBef>
                <a:spcPct val="0"/>
              </a:spcBef>
            </a:pPr>
            <a:r>
              <a:rPr lang="en-US" dirty="0" smtClean="0"/>
              <a:t>Give the pairs time to write BEFORE putting up the comment about posting the tables favorite 3 items.</a:t>
            </a:r>
          </a:p>
          <a:p>
            <a:pPr eaLnBrk="1" hangingPunct="1">
              <a:spcBef>
                <a:spcPct val="0"/>
              </a:spcBef>
            </a:pPr>
            <a:endParaRPr lang="en-US" dirty="0"/>
          </a:p>
        </p:txBody>
      </p:sp>
      <p:sp>
        <p:nvSpPr>
          <p:cNvPr id="4" name="Slide Number Placeholder 3"/>
          <p:cNvSpPr>
            <a:spLocks noGrp="1"/>
          </p:cNvSpPr>
          <p:nvPr>
            <p:ph type="sldNum" sz="quarter" idx="10"/>
          </p:nvPr>
        </p:nvSpPr>
        <p:spPr/>
        <p:txBody>
          <a:bodyPr/>
          <a:lstStyle/>
          <a:p>
            <a:fld id="{EF3C1CD0-D833-4B0D-BF33-74A8E63C0BDA}" type="slidenum">
              <a:rPr lang="en-US" smtClean="0"/>
              <a:t>59</a:t>
            </a:fld>
            <a:endParaRPr lang="en-US"/>
          </a:p>
        </p:txBody>
      </p:sp>
    </p:spTree>
    <p:extLst>
      <p:ext uri="{BB962C8B-B14F-4D97-AF65-F5344CB8AC3E}">
        <p14:creationId xmlns:p14="http://schemas.microsoft.com/office/powerpoint/2010/main" val="42519738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Talking Points:  </a:t>
            </a:r>
          </a:p>
          <a:p>
            <a:r>
              <a:rPr lang="en-US" dirty="0" smtClean="0"/>
              <a:t>Gears are part of a set of toothed wheels that work together for a particular purpose to achieve a common goal. Assessment, instruction, teacher development, and curriculum are all moving together.  As 1 gear turns the others must rotate as well.  That said, there is ultimately one gear that instigates the rotation.  In our case, that is the standards. The TN academic standards should be the driving force for instruction, curriculum, assessment, and teacher development.</a:t>
            </a:r>
          </a:p>
          <a:p>
            <a:endParaRPr lang="en-US" dirty="0"/>
          </a:p>
        </p:txBody>
      </p:sp>
      <p:sp>
        <p:nvSpPr>
          <p:cNvPr id="4" name="Slide Number Placeholder 3"/>
          <p:cNvSpPr>
            <a:spLocks noGrp="1"/>
          </p:cNvSpPr>
          <p:nvPr>
            <p:ph type="sldNum" sz="quarter" idx="10"/>
          </p:nvPr>
        </p:nvSpPr>
        <p:spPr/>
        <p:txBody>
          <a:bodyPr/>
          <a:lstStyle/>
          <a:p>
            <a:fld id="{EF3C1CD0-D833-4B0D-BF33-74A8E63C0BDA}" type="slidenum">
              <a:rPr lang="en-US" smtClean="0"/>
              <a:t>6</a:t>
            </a:fld>
            <a:endParaRPr lang="en-US"/>
          </a:p>
        </p:txBody>
      </p:sp>
    </p:spTree>
    <p:extLst>
      <p:ext uri="{BB962C8B-B14F-4D97-AF65-F5344CB8AC3E}">
        <p14:creationId xmlns:p14="http://schemas.microsoft.com/office/powerpoint/2010/main" val="3705780253"/>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Talking Points: </a:t>
            </a:r>
          </a:p>
          <a:p>
            <a:r>
              <a:rPr lang="en-US" dirty="0" smtClean="0"/>
              <a:t>Discuss in whole group:  </a:t>
            </a:r>
          </a:p>
          <a:p>
            <a:r>
              <a:rPr lang="en-US" dirty="0" smtClean="0"/>
              <a:t>- What was your favorite item?  Why?</a:t>
            </a:r>
          </a:p>
          <a:p>
            <a:r>
              <a:rPr lang="en-US" dirty="0" smtClean="0"/>
              <a:t>- What evidence did you see of an items assessing mathematical learning goals?</a:t>
            </a:r>
          </a:p>
          <a:p>
            <a:r>
              <a:rPr lang="en-US" dirty="0" smtClean="0"/>
              <a:t>- What evidence did you see of items assessing performance goals?</a:t>
            </a:r>
          </a:p>
          <a:p>
            <a:endParaRPr lang="en-US" dirty="0"/>
          </a:p>
        </p:txBody>
      </p:sp>
      <p:sp>
        <p:nvSpPr>
          <p:cNvPr id="4" name="Slide Number Placeholder 3"/>
          <p:cNvSpPr>
            <a:spLocks noGrp="1"/>
          </p:cNvSpPr>
          <p:nvPr>
            <p:ph type="sldNum" sz="quarter" idx="10"/>
          </p:nvPr>
        </p:nvSpPr>
        <p:spPr/>
        <p:txBody>
          <a:bodyPr/>
          <a:lstStyle/>
          <a:p>
            <a:fld id="{EF3C1CD0-D833-4B0D-BF33-74A8E63C0BDA}" type="slidenum">
              <a:rPr lang="en-US" smtClean="0"/>
              <a:t>60</a:t>
            </a:fld>
            <a:endParaRPr lang="en-US"/>
          </a:p>
        </p:txBody>
      </p:sp>
    </p:spTree>
    <p:extLst>
      <p:ext uri="{BB962C8B-B14F-4D97-AF65-F5344CB8AC3E}">
        <p14:creationId xmlns:p14="http://schemas.microsoft.com/office/powerpoint/2010/main" val="1631067767"/>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Talking Points: </a:t>
            </a:r>
          </a:p>
          <a:p>
            <a:r>
              <a:rPr lang="en-US" dirty="0" smtClean="0"/>
              <a:t>Revisit the steps for preparing to develop an Aligned System of Assessment. </a:t>
            </a:r>
          </a:p>
          <a:p>
            <a:r>
              <a:rPr lang="en-US" dirty="0" smtClean="0"/>
              <a:t>- Know the standard </a:t>
            </a:r>
          </a:p>
          <a:p>
            <a:r>
              <a:rPr lang="en-US" dirty="0" smtClean="0"/>
              <a:t>- Write Mathematical Learning Goals</a:t>
            </a:r>
          </a:p>
          <a:p>
            <a:r>
              <a:rPr lang="en-US" dirty="0" smtClean="0"/>
              <a:t>- Write Performance Goals</a:t>
            </a:r>
          </a:p>
          <a:p>
            <a:r>
              <a:rPr lang="en-US" dirty="0" smtClean="0"/>
              <a:t>- Choose/Create Items that address the depth and breadth of both keeping in mind the concept of Aligned Systems of Assessments</a:t>
            </a:r>
          </a:p>
          <a:p>
            <a:endParaRPr lang="en-US" dirty="0"/>
          </a:p>
        </p:txBody>
      </p:sp>
      <p:sp>
        <p:nvSpPr>
          <p:cNvPr id="4" name="Slide Number Placeholder 3"/>
          <p:cNvSpPr>
            <a:spLocks noGrp="1"/>
          </p:cNvSpPr>
          <p:nvPr>
            <p:ph type="sldNum" sz="quarter" idx="10"/>
          </p:nvPr>
        </p:nvSpPr>
        <p:spPr/>
        <p:txBody>
          <a:bodyPr/>
          <a:lstStyle/>
          <a:p>
            <a:fld id="{EF3C1CD0-D833-4B0D-BF33-74A8E63C0BDA}" type="slidenum">
              <a:rPr lang="en-US" smtClean="0"/>
              <a:t>61</a:t>
            </a:fld>
            <a:endParaRPr lang="en-US"/>
          </a:p>
        </p:txBody>
      </p:sp>
    </p:spTree>
    <p:extLst>
      <p:ext uri="{BB962C8B-B14F-4D97-AF65-F5344CB8AC3E}">
        <p14:creationId xmlns:p14="http://schemas.microsoft.com/office/powerpoint/2010/main" val="4053916119"/>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Talking Points: </a:t>
            </a:r>
          </a:p>
          <a:p>
            <a:r>
              <a:rPr lang="en-US" dirty="0" smtClean="0"/>
              <a:t>Work in groups of 2-3 participants</a:t>
            </a:r>
          </a:p>
          <a:p>
            <a:endParaRPr lang="en-US" dirty="0" smtClean="0"/>
          </a:p>
          <a:p>
            <a:r>
              <a:rPr lang="en-US" dirty="0" smtClean="0"/>
              <a:t>- Write Mathematical Learning Goals</a:t>
            </a:r>
          </a:p>
          <a:p>
            <a:r>
              <a:rPr lang="en-US" dirty="0" smtClean="0"/>
              <a:t>- Write Performance Goals</a:t>
            </a:r>
          </a:p>
          <a:p>
            <a:r>
              <a:rPr lang="en-US" dirty="0" smtClean="0"/>
              <a:t>- Choose/Create a suite of items that address the goals you have written</a:t>
            </a:r>
          </a:p>
          <a:p>
            <a:endParaRPr lang="en-US" dirty="0" smtClean="0"/>
          </a:p>
          <a:p>
            <a:r>
              <a:rPr lang="en-US" dirty="0" smtClean="0"/>
              <a:t>Chart and post your groups favorite items.</a:t>
            </a:r>
          </a:p>
          <a:p>
            <a:endParaRPr lang="en-US" dirty="0"/>
          </a:p>
        </p:txBody>
      </p:sp>
      <p:sp>
        <p:nvSpPr>
          <p:cNvPr id="4" name="Slide Number Placeholder 3"/>
          <p:cNvSpPr>
            <a:spLocks noGrp="1"/>
          </p:cNvSpPr>
          <p:nvPr>
            <p:ph type="sldNum" sz="quarter" idx="10"/>
          </p:nvPr>
        </p:nvSpPr>
        <p:spPr/>
        <p:txBody>
          <a:bodyPr/>
          <a:lstStyle/>
          <a:p>
            <a:fld id="{EF3C1CD0-D833-4B0D-BF33-74A8E63C0BDA}" type="slidenum">
              <a:rPr lang="en-US" smtClean="0"/>
              <a:t>62</a:t>
            </a:fld>
            <a:endParaRPr lang="en-US"/>
          </a:p>
        </p:txBody>
      </p:sp>
    </p:spTree>
    <p:extLst>
      <p:ext uri="{BB962C8B-B14F-4D97-AF65-F5344CB8AC3E}">
        <p14:creationId xmlns:p14="http://schemas.microsoft.com/office/powerpoint/2010/main" val="2476143337"/>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Talking Points: </a:t>
            </a:r>
          </a:p>
          <a:p>
            <a:r>
              <a:rPr lang="en-US" dirty="0" smtClean="0"/>
              <a:t>Participants will engage in a gallery walk thinking about the following:</a:t>
            </a:r>
          </a:p>
          <a:p>
            <a:r>
              <a:rPr lang="en-US" dirty="0" smtClean="0"/>
              <a:t>- Are there a variety of item types?</a:t>
            </a:r>
          </a:p>
          <a:p>
            <a:r>
              <a:rPr lang="en-US" dirty="0" smtClean="0"/>
              <a:t>- Are some of the items more formative in nature?</a:t>
            </a:r>
          </a:p>
          <a:p>
            <a:r>
              <a:rPr lang="en-US" dirty="0" smtClean="0"/>
              <a:t>- Are some of the items more summative in nature?</a:t>
            </a:r>
          </a:p>
          <a:p>
            <a:r>
              <a:rPr lang="en-US" dirty="0" smtClean="0"/>
              <a:t>- Are there items that assess the conceptual pieces as well as the procedural pieces of the standards?</a:t>
            </a:r>
          </a:p>
          <a:p>
            <a:endParaRPr lang="en-US" dirty="0"/>
          </a:p>
        </p:txBody>
      </p:sp>
      <p:sp>
        <p:nvSpPr>
          <p:cNvPr id="4" name="Slide Number Placeholder 3"/>
          <p:cNvSpPr>
            <a:spLocks noGrp="1"/>
          </p:cNvSpPr>
          <p:nvPr>
            <p:ph type="sldNum" sz="quarter" idx="10"/>
          </p:nvPr>
        </p:nvSpPr>
        <p:spPr/>
        <p:txBody>
          <a:bodyPr/>
          <a:lstStyle/>
          <a:p>
            <a:fld id="{EF3C1CD0-D833-4B0D-BF33-74A8E63C0BDA}" type="slidenum">
              <a:rPr lang="en-US" smtClean="0"/>
              <a:t>63</a:t>
            </a:fld>
            <a:endParaRPr lang="en-US"/>
          </a:p>
        </p:txBody>
      </p:sp>
    </p:spTree>
    <p:extLst>
      <p:ext uri="{BB962C8B-B14F-4D97-AF65-F5344CB8AC3E}">
        <p14:creationId xmlns:p14="http://schemas.microsoft.com/office/powerpoint/2010/main" val="2042518992"/>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Talking Points: </a:t>
            </a:r>
          </a:p>
          <a:p>
            <a:r>
              <a:rPr lang="en-US" dirty="0" smtClean="0"/>
              <a:t>Whole group discussion:</a:t>
            </a:r>
          </a:p>
          <a:p>
            <a:r>
              <a:rPr lang="en-US" dirty="0" smtClean="0"/>
              <a:t>- What was your favorite item?  Why?</a:t>
            </a:r>
          </a:p>
          <a:p>
            <a:r>
              <a:rPr lang="en-US" dirty="0" smtClean="0"/>
              <a:t>- What evidence did you see of items assessing conceptual understanding?</a:t>
            </a:r>
          </a:p>
          <a:p>
            <a:r>
              <a:rPr lang="en-US" dirty="0" smtClean="0"/>
              <a:t>- What evidence did you see of items assessing procedural understanding?</a:t>
            </a:r>
          </a:p>
          <a:p>
            <a:r>
              <a:rPr lang="en-US" dirty="0" smtClean="0"/>
              <a:t>- What was the most difficult part of the item writing process?</a:t>
            </a:r>
            <a:endParaRPr lang="en-US" dirty="0"/>
          </a:p>
        </p:txBody>
      </p:sp>
      <p:sp>
        <p:nvSpPr>
          <p:cNvPr id="4" name="Slide Number Placeholder 3"/>
          <p:cNvSpPr>
            <a:spLocks noGrp="1"/>
          </p:cNvSpPr>
          <p:nvPr>
            <p:ph type="sldNum" sz="quarter" idx="10"/>
          </p:nvPr>
        </p:nvSpPr>
        <p:spPr/>
        <p:txBody>
          <a:bodyPr/>
          <a:lstStyle/>
          <a:p>
            <a:fld id="{EF3C1CD0-D833-4B0D-BF33-74A8E63C0BDA}" type="slidenum">
              <a:rPr lang="en-US" smtClean="0"/>
              <a:t>64</a:t>
            </a:fld>
            <a:endParaRPr lang="en-US"/>
          </a:p>
        </p:txBody>
      </p:sp>
    </p:spTree>
    <p:extLst>
      <p:ext uri="{BB962C8B-B14F-4D97-AF65-F5344CB8AC3E}">
        <p14:creationId xmlns:p14="http://schemas.microsoft.com/office/powerpoint/2010/main" val="3948388060"/>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Talking Points: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Once the full suite of items has been selected/written, they can then be sequenced into a system of assessments.</a:t>
            </a:r>
          </a:p>
          <a:p>
            <a:endParaRPr lang="en-US" b="1" dirty="0"/>
          </a:p>
        </p:txBody>
      </p:sp>
      <p:sp>
        <p:nvSpPr>
          <p:cNvPr id="4" name="Slide Number Placeholder 3"/>
          <p:cNvSpPr>
            <a:spLocks noGrp="1"/>
          </p:cNvSpPr>
          <p:nvPr>
            <p:ph type="sldNum" sz="quarter" idx="10"/>
          </p:nvPr>
        </p:nvSpPr>
        <p:spPr/>
        <p:txBody>
          <a:bodyPr/>
          <a:lstStyle/>
          <a:p>
            <a:fld id="{EF3C1CD0-D833-4B0D-BF33-74A8E63C0BDA}" type="slidenum">
              <a:rPr lang="en-US" smtClean="0"/>
              <a:t>65</a:t>
            </a:fld>
            <a:endParaRPr lang="en-US"/>
          </a:p>
        </p:txBody>
      </p:sp>
    </p:spTree>
    <p:extLst>
      <p:ext uri="{BB962C8B-B14F-4D97-AF65-F5344CB8AC3E}">
        <p14:creationId xmlns:p14="http://schemas.microsoft.com/office/powerpoint/2010/main" val="3487668185"/>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Talking Points:  </a:t>
            </a:r>
          </a:p>
          <a:p>
            <a:r>
              <a:rPr lang="en-US" sz="2400" dirty="0" smtClean="0"/>
              <a:t>For each assessment developed:</a:t>
            </a:r>
          </a:p>
          <a:p>
            <a:endParaRPr lang="en-US" sz="2400" dirty="0" smtClean="0"/>
          </a:p>
          <a:p>
            <a:pPr marL="457200" indent="-457200">
              <a:buFont typeface="+mj-lt"/>
              <a:buAutoNum type="arabicPeriod"/>
            </a:pPr>
            <a:r>
              <a:rPr lang="en-US" sz="2400" dirty="0" smtClean="0"/>
              <a:t>Think about the intent of each assessment</a:t>
            </a:r>
          </a:p>
          <a:p>
            <a:pPr marL="914400" lvl="1" indent="-457200">
              <a:buFont typeface="Arial" panose="020B0604020202020204" pitchFamily="34" charset="0"/>
              <a:buChar char="•"/>
            </a:pPr>
            <a:r>
              <a:rPr lang="en-US" sz="2400" dirty="0" smtClean="0"/>
              <a:t>Summative</a:t>
            </a:r>
          </a:p>
          <a:p>
            <a:pPr marL="914400" lvl="1" indent="-457200">
              <a:buFont typeface="Arial" panose="020B0604020202020204" pitchFamily="34" charset="0"/>
              <a:buChar char="•"/>
            </a:pPr>
            <a:r>
              <a:rPr lang="en-US" sz="2400" dirty="0" smtClean="0"/>
              <a:t>Formative</a:t>
            </a:r>
          </a:p>
          <a:p>
            <a:pPr marL="914400" lvl="1" indent="-457200">
              <a:buFont typeface="+mj-lt"/>
              <a:buAutoNum type="arabicPeriod"/>
            </a:pPr>
            <a:endParaRPr lang="en-US" sz="2400" dirty="0" smtClean="0"/>
          </a:p>
          <a:p>
            <a:pPr marL="457200" indent="-457200">
              <a:buFont typeface="+mj-lt"/>
              <a:buAutoNum type="arabicPeriod"/>
            </a:pPr>
            <a:r>
              <a:rPr lang="en-US" sz="2400" dirty="0" smtClean="0"/>
              <a:t>Think about the content and structure of each assessments</a:t>
            </a:r>
          </a:p>
          <a:p>
            <a:pPr marL="457200" indent="-457200">
              <a:buFont typeface="+mj-lt"/>
              <a:buAutoNum type="arabicPeriod"/>
            </a:pPr>
            <a:endParaRPr lang="en-US" sz="2400" dirty="0" smtClean="0"/>
          </a:p>
          <a:p>
            <a:pPr marL="457200" indent="-457200">
              <a:buFont typeface="+mj-lt"/>
              <a:buAutoNum type="arabicPeriod"/>
            </a:pPr>
            <a:r>
              <a:rPr lang="en-US" sz="2400" dirty="0" smtClean="0"/>
              <a:t>Choose items for each assessment</a:t>
            </a:r>
          </a:p>
          <a:p>
            <a:pPr marL="457200" indent="-457200">
              <a:buFont typeface="+mj-lt"/>
              <a:buAutoNum type="arabicPeriod"/>
            </a:pPr>
            <a:endParaRPr lang="en-US" sz="2400" dirty="0" smtClean="0"/>
          </a:p>
          <a:p>
            <a:pPr marL="457200" indent="-457200">
              <a:buFont typeface="+mj-lt"/>
              <a:buAutoNum type="arabicPeriod"/>
            </a:pPr>
            <a:r>
              <a:rPr lang="en-US" sz="2400" dirty="0" smtClean="0"/>
              <a:t>Think about what analysis you will want following each assessment</a:t>
            </a:r>
          </a:p>
          <a:p>
            <a:endParaRPr lang="en-US" b="1" dirty="0"/>
          </a:p>
        </p:txBody>
      </p:sp>
      <p:sp>
        <p:nvSpPr>
          <p:cNvPr id="4" name="Slide Number Placeholder 3"/>
          <p:cNvSpPr>
            <a:spLocks noGrp="1"/>
          </p:cNvSpPr>
          <p:nvPr>
            <p:ph type="sldNum" sz="quarter" idx="10"/>
          </p:nvPr>
        </p:nvSpPr>
        <p:spPr/>
        <p:txBody>
          <a:bodyPr/>
          <a:lstStyle/>
          <a:p>
            <a:fld id="{EF3C1CD0-D833-4B0D-BF33-74A8E63C0BDA}" type="slidenum">
              <a:rPr lang="en-US" smtClean="0"/>
              <a:t>66</a:t>
            </a:fld>
            <a:endParaRPr lang="en-US"/>
          </a:p>
        </p:txBody>
      </p:sp>
    </p:spTree>
    <p:extLst>
      <p:ext uri="{BB962C8B-B14F-4D97-AF65-F5344CB8AC3E}">
        <p14:creationId xmlns:p14="http://schemas.microsoft.com/office/powerpoint/2010/main" val="3324094749"/>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Talking Points:  </a:t>
            </a:r>
          </a:p>
          <a:p>
            <a:r>
              <a:rPr lang="en-US" dirty="0" smtClean="0"/>
              <a:t>Much like our instructional gears and assessment cycles, there are many components to assembling a quality classroom assessment. </a:t>
            </a:r>
          </a:p>
          <a:p>
            <a:endParaRPr lang="en-US" dirty="0" smtClean="0"/>
          </a:p>
          <a:p>
            <a:r>
              <a:rPr lang="en-US" dirty="0" smtClean="0"/>
              <a:t>First, teachers must determine what standards they are going to assess. Those targeted standards must be deconstructed in order to identify the mathematical learning goals. As discussed yesterday, this not only drives your instruction but provides framing around what you need to assess.  The revised state standards are complex. It may be that students are not yet ready to demonstrate mastery of the full standard, but they can grapple with certain components. Once a teacher decides what the desired student outcome is, s/he must think about the best way to measure this outcome. Some standards lend themselves to certain types of questions/items better than others. Carefully planned questions will lead to more useful results.</a:t>
            </a:r>
            <a:endParaRPr lang="en-US" dirty="0"/>
          </a:p>
        </p:txBody>
      </p:sp>
      <p:sp>
        <p:nvSpPr>
          <p:cNvPr id="4" name="Slide Number Placeholder 3"/>
          <p:cNvSpPr>
            <a:spLocks noGrp="1"/>
          </p:cNvSpPr>
          <p:nvPr>
            <p:ph type="sldNum" sz="quarter" idx="10"/>
          </p:nvPr>
        </p:nvSpPr>
        <p:spPr/>
        <p:txBody>
          <a:bodyPr/>
          <a:lstStyle/>
          <a:p>
            <a:fld id="{EF3C1CD0-D833-4B0D-BF33-74A8E63C0BDA}" type="slidenum">
              <a:rPr lang="en-US" smtClean="0"/>
              <a:t>67</a:t>
            </a:fld>
            <a:endParaRPr lang="en-US"/>
          </a:p>
        </p:txBody>
      </p:sp>
    </p:spTree>
    <p:extLst>
      <p:ext uri="{BB962C8B-B14F-4D97-AF65-F5344CB8AC3E}">
        <p14:creationId xmlns:p14="http://schemas.microsoft.com/office/powerpoint/2010/main" val="2806400645"/>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Talking Points: </a:t>
            </a:r>
          </a:p>
          <a:p>
            <a:r>
              <a:rPr lang="en-US" b="0" dirty="0" smtClean="0"/>
              <a:t>Choosing</a:t>
            </a:r>
            <a:r>
              <a:rPr lang="en-US" b="0" baseline="0" dirty="0" smtClean="0"/>
              <a:t> items needs to be guided by the assessment type, content, and structure.  </a:t>
            </a:r>
            <a:endParaRPr lang="en-US" b="0" dirty="0" smtClean="0"/>
          </a:p>
          <a:p>
            <a:endParaRPr lang="en-US" b="1" dirty="0"/>
          </a:p>
        </p:txBody>
      </p:sp>
      <p:sp>
        <p:nvSpPr>
          <p:cNvPr id="4" name="Slide Number Placeholder 3"/>
          <p:cNvSpPr>
            <a:spLocks noGrp="1"/>
          </p:cNvSpPr>
          <p:nvPr>
            <p:ph type="sldNum" sz="quarter" idx="10"/>
          </p:nvPr>
        </p:nvSpPr>
        <p:spPr/>
        <p:txBody>
          <a:bodyPr/>
          <a:lstStyle/>
          <a:p>
            <a:fld id="{EF3C1CD0-D833-4B0D-BF33-74A8E63C0BDA}" type="slidenum">
              <a:rPr lang="en-US" smtClean="0"/>
              <a:t>68</a:t>
            </a:fld>
            <a:endParaRPr lang="en-US"/>
          </a:p>
        </p:txBody>
      </p:sp>
    </p:spTree>
    <p:extLst>
      <p:ext uri="{BB962C8B-B14F-4D97-AF65-F5344CB8AC3E}">
        <p14:creationId xmlns:p14="http://schemas.microsoft.com/office/powerpoint/2010/main" val="1883267262"/>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Talking Points: </a:t>
            </a:r>
          </a:p>
          <a:p>
            <a:r>
              <a:rPr lang="en-US" b="0" dirty="0" smtClean="0"/>
              <a:t>Last, we need to look at some</a:t>
            </a:r>
            <a:r>
              <a:rPr lang="en-US" b="0" baseline="0" dirty="0" smtClean="0"/>
              <a:t> questions as we analyze the suite/ aligned system of assessments.  </a:t>
            </a:r>
          </a:p>
          <a:p>
            <a:endParaRPr lang="en-US" b="0" baseline="0" dirty="0" smtClean="0"/>
          </a:p>
          <a:p>
            <a:r>
              <a:rPr lang="en-US" dirty="0" smtClean="0"/>
              <a:t>-What data will the assessment generate?  Is this the right data?</a:t>
            </a:r>
          </a:p>
          <a:p>
            <a:r>
              <a:rPr lang="en-US" dirty="0" smtClean="0"/>
              <a:t>-How will it be analyzed?</a:t>
            </a:r>
          </a:p>
          <a:p>
            <a:r>
              <a:rPr lang="en-US" dirty="0" smtClean="0"/>
              <a:t>-On which questions did students perform well?  Why?</a:t>
            </a:r>
          </a:p>
          <a:p>
            <a:r>
              <a:rPr lang="en-US" dirty="0" smtClean="0"/>
              <a:t>-On which questions did students perform poorly?  Why?</a:t>
            </a:r>
          </a:p>
          <a:p>
            <a:r>
              <a:rPr lang="en-US" dirty="0" smtClean="0"/>
              <a:t>-Were there issues with poorly written questions, questions not really aligned to standards, multiple correct answers, a lack of preparation…</a:t>
            </a:r>
          </a:p>
          <a:p>
            <a:r>
              <a:rPr lang="en-US" dirty="0" smtClean="0"/>
              <a:t>-How will my instruction change as a result of the data?</a:t>
            </a:r>
          </a:p>
          <a:p>
            <a:endParaRPr lang="en-US" b="1" dirty="0"/>
          </a:p>
        </p:txBody>
      </p:sp>
      <p:sp>
        <p:nvSpPr>
          <p:cNvPr id="4" name="Slide Number Placeholder 3"/>
          <p:cNvSpPr>
            <a:spLocks noGrp="1"/>
          </p:cNvSpPr>
          <p:nvPr>
            <p:ph type="sldNum" sz="quarter" idx="10"/>
          </p:nvPr>
        </p:nvSpPr>
        <p:spPr/>
        <p:txBody>
          <a:bodyPr/>
          <a:lstStyle/>
          <a:p>
            <a:fld id="{EF3C1CD0-D833-4B0D-BF33-74A8E63C0BDA}" type="slidenum">
              <a:rPr lang="en-US" smtClean="0"/>
              <a:t>69</a:t>
            </a:fld>
            <a:endParaRPr lang="en-US"/>
          </a:p>
        </p:txBody>
      </p:sp>
    </p:spTree>
    <p:extLst>
      <p:ext uri="{BB962C8B-B14F-4D97-AF65-F5344CB8AC3E}">
        <p14:creationId xmlns:p14="http://schemas.microsoft.com/office/powerpoint/2010/main" val="15598968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Talking Points:  </a:t>
            </a:r>
          </a:p>
          <a:p>
            <a:r>
              <a:rPr lang="en-US" b="0" dirty="0" smtClean="0"/>
              <a:t>Next</a:t>
            </a:r>
            <a:r>
              <a:rPr lang="en-US" b="0" baseline="0" dirty="0" smtClean="0"/>
              <a:t> we will discuss how to connect the standards, assessment, and instruction.  One resource that can be used to support this connection is the Instructional Focus documents.  </a:t>
            </a:r>
            <a:endParaRPr lang="en-US" b="0" dirty="0"/>
          </a:p>
        </p:txBody>
      </p:sp>
      <p:sp>
        <p:nvSpPr>
          <p:cNvPr id="4" name="Slide Number Placeholder 3"/>
          <p:cNvSpPr>
            <a:spLocks noGrp="1"/>
          </p:cNvSpPr>
          <p:nvPr>
            <p:ph type="sldNum" sz="quarter" idx="10"/>
          </p:nvPr>
        </p:nvSpPr>
        <p:spPr/>
        <p:txBody>
          <a:bodyPr/>
          <a:lstStyle/>
          <a:p>
            <a:fld id="{EF3C1CD0-D833-4B0D-BF33-74A8E63C0BDA}" type="slidenum">
              <a:rPr lang="en-US" smtClean="0"/>
              <a:t>7</a:t>
            </a:fld>
            <a:endParaRPr lang="en-US"/>
          </a:p>
        </p:txBody>
      </p:sp>
    </p:spTree>
    <p:extLst>
      <p:ext uri="{BB962C8B-B14F-4D97-AF65-F5344CB8AC3E}">
        <p14:creationId xmlns:p14="http://schemas.microsoft.com/office/powerpoint/2010/main" val="2602454668"/>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Talking Points:  </a:t>
            </a:r>
          </a:p>
          <a:p>
            <a:pPr marL="0" indent="0">
              <a:buNone/>
            </a:pPr>
            <a:r>
              <a:rPr lang="en-US" dirty="0" smtClean="0"/>
              <a:t>You will have developed an aligned system of assessments which provides intentional tracking of students progress over time in order to elicit evidence that students are developing true conceptual understanding of grade level mathematics.</a:t>
            </a:r>
          </a:p>
          <a:p>
            <a:pPr marL="0" indent="0">
              <a:buNone/>
            </a:pPr>
            <a:endParaRPr lang="en-US" dirty="0" smtClean="0"/>
          </a:p>
          <a:p>
            <a:pPr marL="0" indent="0">
              <a:buNone/>
            </a:pPr>
            <a:r>
              <a:rPr lang="en-US" dirty="0" smtClean="0"/>
              <a:t>They provide information to drive instruction, scaffold and differentiate in order to drill down to concepts mastered and concept deficits, and can be utilized to give feedback to students, teachers, and parents in a timely manner.</a:t>
            </a:r>
          </a:p>
          <a:p>
            <a:endParaRPr lang="en-US" b="0" dirty="0"/>
          </a:p>
        </p:txBody>
      </p:sp>
      <p:sp>
        <p:nvSpPr>
          <p:cNvPr id="4" name="Slide Number Placeholder 3"/>
          <p:cNvSpPr>
            <a:spLocks noGrp="1"/>
          </p:cNvSpPr>
          <p:nvPr>
            <p:ph type="sldNum" sz="quarter" idx="10"/>
          </p:nvPr>
        </p:nvSpPr>
        <p:spPr/>
        <p:txBody>
          <a:bodyPr/>
          <a:lstStyle/>
          <a:p>
            <a:fld id="{EF3C1CD0-D833-4B0D-BF33-74A8E63C0BDA}" type="slidenum">
              <a:rPr lang="en-US" smtClean="0"/>
              <a:t>70</a:t>
            </a:fld>
            <a:endParaRPr lang="en-US"/>
          </a:p>
        </p:txBody>
      </p:sp>
    </p:spTree>
    <p:extLst>
      <p:ext uri="{BB962C8B-B14F-4D97-AF65-F5344CB8AC3E}">
        <p14:creationId xmlns:p14="http://schemas.microsoft.com/office/powerpoint/2010/main" val="1787439727"/>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Talking</a:t>
            </a:r>
            <a:r>
              <a:rPr lang="en-US" b="1" baseline="0" dirty="0" smtClean="0"/>
              <a:t> Points:  </a:t>
            </a:r>
            <a:endParaRPr lang="en-US" b="1" dirty="0" smtClean="0"/>
          </a:p>
          <a:p>
            <a:r>
              <a:rPr lang="en-US" dirty="0" smtClean="0"/>
              <a:t>Last, read the quote and think about how this resonates with you in connection to today’s training.</a:t>
            </a:r>
          </a:p>
          <a:p>
            <a:endParaRPr lang="en-US" dirty="0" smtClean="0"/>
          </a:p>
        </p:txBody>
      </p:sp>
      <p:sp>
        <p:nvSpPr>
          <p:cNvPr id="4" name="Slide Number Placeholder 3"/>
          <p:cNvSpPr>
            <a:spLocks noGrp="1"/>
          </p:cNvSpPr>
          <p:nvPr>
            <p:ph type="sldNum" sz="quarter" idx="10"/>
          </p:nvPr>
        </p:nvSpPr>
        <p:spPr/>
        <p:txBody>
          <a:bodyPr/>
          <a:lstStyle/>
          <a:p>
            <a:fld id="{EF3C1CD0-D833-4B0D-BF33-74A8E63C0BDA}" type="slidenum">
              <a:rPr lang="en-US" smtClean="0"/>
              <a:t>71</a:t>
            </a:fld>
            <a:endParaRPr lang="en-US"/>
          </a:p>
        </p:txBody>
      </p:sp>
    </p:spTree>
    <p:extLst>
      <p:ext uri="{BB962C8B-B14F-4D97-AF65-F5344CB8AC3E}">
        <p14:creationId xmlns:p14="http://schemas.microsoft.com/office/powerpoint/2010/main" val="724079271"/>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smtClean="0"/>
              <a:t>Talking Points: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smtClean="0"/>
              <a:t>Last,</a:t>
            </a:r>
            <a:r>
              <a:rPr lang="en-US" b="0" baseline="0" dirty="0" smtClean="0"/>
              <a:t> we will review what we have discussed today.  </a:t>
            </a:r>
            <a:r>
              <a:rPr lang="en-US" dirty="0" smtClean="0"/>
              <a:t>Today we have: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r>
              <a:rPr lang="en-US" dirty="0" smtClean="0"/>
              <a:t>-Connected Standards, Assessment and Instruction</a:t>
            </a:r>
          </a:p>
          <a:p>
            <a:r>
              <a:rPr lang="en-US" dirty="0" smtClean="0"/>
              <a:t>-Discussed Aligned Systems of Assessments</a:t>
            </a:r>
          </a:p>
          <a:p>
            <a:r>
              <a:rPr lang="en-US" dirty="0" smtClean="0"/>
              <a:t>-Developed Mathematical Learning Goals</a:t>
            </a:r>
          </a:p>
          <a:p>
            <a:r>
              <a:rPr lang="en-US" dirty="0" smtClean="0"/>
              <a:t>-Developed Mathematical Performance Goals</a:t>
            </a:r>
          </a:p>
          <a:p>
            <a:r>
              <a:rPr lang="en-US" dirty="0" smtClean="0"/>
              <a:t>-Evaluated and Selected Assessment Items</a:t>
            </a:r>
          </a:p>
          <a:p>
            <a:r>
              <a:rPr lang="en-US" dirty="0" smtClean="0"/>
              <a:t>-Practiced Writing Assessment Items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Thank you for adhering to the workshop objectives and norms.  Your collaboration, valuable discussions, and dedication to Tennessee students is appreciated. </a:t>
            </a:r>
          </a:p>
          <a:p>
            <a:endParaRPr lang="en-US" dirty="0"/>
          </a:p>
        </p:txBody>
      </p:sp>
      <p:sp>
        <p:nvSpPr>
          <p:cNvPr id="4" name="Slide Number Placeholder 3"/>
          <p:cNvSpPr>
            <a:spLocks noGrp="1"/>
          </p:cNvSpPr>
          <p:nvPr>
            <p:ph type="sldNum" sz="quarter" idx="10"/>
          </p:nvPr>
        </p:nvSpPr>
        <p:spPr/>
        <p:txBody>
          <a:bodyPr/>
          <a:lstStyle/>
          <a:p>
            <a:fld id="{EF3C1CD0-D833-4B0D-BF33-74A8E63C0BDA}" type="slidenum">
              <a:rPr lang="en-US" smtClean="0"/>
              <a:t>72</a:t>
            </a:fld>
            <a:endParaRPr lang="en-US"/>
          </a:p>
        </p:txBody>
      </p:sp>
    </p:spTree>
    <p:extLst>
      <p:ext uri="{BB962C8B-B14F-4D97-AF65-F5344CB8AC3E}">
        <p14:creationId xmlns:p14="http://schemas.microsoft.com/office/powerpoint/2010/main" val="210945496"/>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Talking Points:</a:t>
            </a:r>
            <a:r>
              <a:rPr lang="en-US" b="1" baseline="0" dirty="0" smtClean="0"/>
              <a:t>  </a:t>
            </a:r>
          </a:p>
          <a:p>
            <a:endParaRPr lang="en-US" b="1" baseline="0" dirty="0" smtClean="0"/>
          </a:p>
          <a:p>
            <a:r>
              <a:rPr lang="en-US" b="0" baseline="0" dirty="0" smtClean="0"/>
              <a:t>Please provide your contact information on this slide.  </a:t>
            </a:r>
            <a:endParaRPr lang="en-US" b="0" dirty="0"/>
          </a:p>
        </p:txBody>
      </p:sp>
      <p:sp>
        <p:nvSpPr>
          <p:cNvPr id="4" name="Slide Number Placeholder 3"/>
          <p:cNvSpPr>
            <a:spLocks noGrp="1"/>
          </p:cNvSpPr>
          <p:nvPr>
            <p:ph type="sldNum" sz="quarter" idx="10"/>
          </p:nvPr>
        </p:nvSpPr>
        <p:spPr/>
        <p:txBody>
          <a:bodyPr/>
          <a:lstStyle/>
          <a:p>
            <a:fld id="{EF3C1CD0-D833-4B0D-BF33-74A8E63C0BDA}" type="slidenum">
              <a:rPr lang="en-US" smtClean="0"/>
              <a:t>73</a:t>
            </a:fld>
            <a:endParaRPr lang="en-US"/>
          </a:p>
        </p:txBody>
      </p:sp>
    </p:spTree>
    <p:extLst>
      <p:ext uri="{BB962C8B-B14F-4D97-AF65-F5344CB8AC3E}">
        <p14:creationId xmlns:p14="http://schemas.microsoft.com/office/powerpoint/2010/main" val="20626238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Talking Points:  </a:t>
            </a:r>
          </a:p>
          <a:p>
            <a:r>
              <a:rPr lang="en-US" b="0" dirty="0" smtClean="0"/>
              <a:t>The Instructional Focus document is to provide teachers with guidance to help them connect the Tennessee mathematics standards with performance levels of our state-wide assessment. The document provides evidence of learning to help teachers determine how a student is progressing towards grade-level expectations.  Additionally, instructional guidance is provided to clarify the types of instruction that will help a student progress along the continuum of learning.  </a:t>
            </a:r>
          </a:p>
          <a:p>
            <a:endParaRPr lang="en-US" b="0" dirty="0" smtClean="0"/>
          </a:p>
          <a:p>
            <a:r>
              <a:rPr lang="en-US" b="0" dirty="0" smtClean="0"/>
              <a:t>This document, for today’s use, is a tool that includes a subset of grade-band standards.  A complete document will be available for teachers soon</a:t>
            </a:r>
            <a:r>
              <a:rPr lang="en-US" b="0" baseline="0" dirty="0" smtClean="0"/>
              <a:t> and is located on the departments math webpage at </a:t>
            </a:r>
          </a:p>
          <a:p>
            <a:endParaRPr lang="en-US" b="0" baseline="0" dirty="0" smtClean="0"/>
          </a:p>
          <a:p>
            <a:r>
              <a:rPr lang="en-US" b="0" dirty="0" smtClean="0"/>
              <a:t>https://www.tn.gov/education/instruction/academic-standards/mathematics-standards.html</a:t>
            </a:r>
            <a:endParaRPr lang="en-US" b="0" dirty="0"/>
          </a:p>
        </p:txBody>
      </p:sp>
      <p:sp>
        <p:nvSpPr>
          <p:cNvPr id="4" name="Slide Number Placeholder 3"/>
          <p:cNvSpPr>
            <a:spLocks noGrp="1"/>
          </p:cNvSpPr>
          <p:nvPr>
            <p:ph type="sldNum" sz="quarter" idx="10"/>
          </p:nvPr>
        </p:nvSpPr>
        <p:spPr/>
        <p:txBody>
          <a:bodyPr/>
          <a:lstStyle/>
          <a:p>
            <a:fld id="{EF3C1CD0-D833-4B0D-BF33-74A8E63C0BDA}" type="slidenum">
              <a:rPr lang="en-US" smtClean="0"/>
              <a:t>8</a:t>
            </a:fld>
            <a:endParaRPr lang="en-US"/>
          </a:p>
        </p:txBody>
      </p:sp>
    </p:spTree>
    <p:extLst>
      <p:ext uri="{BB962C8B-B14F-4D97-AF65-F5344CB8AC3E}">
        <p14:creationId xmlns:p14="http://schemas.microsoft.com/office/powerpoint/2010/main" val="963039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Talking Points:  </a:t>
            </a:r>
          </a:p>
          <a:p>
            <a:r>
              <a:rPr lang="en-US" b="0" dirty="0" smtClean="0"/>
              <a:t>The Instructional Focus document is to provide teachers with guidance to help them connect the Tennessee mathematics standards with performance levels of our state-wide assessment. The document provides evidence of learning to help teachers determine how a student is progressing towards grade-level expectations.  Additionally, instructional guidance is provided to clarify the types of instruction that will help a student progress along the continuum of learning.  </a:t>
            </a:r>
          </a:p>
          <a:p>
            <a:endParaRPr lang="en-US" b="0" dirty="0" smtClean="0"/>
          </a:p>
          <a:p>
            <a:r>
              <a:rPr lang="en-US" b="0" dirty="0" smtClean="0"/>
              <a:t>This document, for today’s use, is a tool that includes a subset of grade-band standards.  A complete document will be available for teachers soon</a:t>
            </a:r>
            <a:r>
              <a:rPr lang="en-US" b="0" baseline="0" dirty="0" smtClean="0"/>
              <a:t> and is located on the departments math webpage at </a:t>
            </a:r>
          </a:p>
          <a:p>
            <a:endParaRPr lang="en-US" b="0" baseline="0" dirty="0" smtClean="0"/>
          </a:p>
          <a:p>
            <a:r>
              <a:rPr lang="en-US" b="0" dirty="0" smtClean="0"/>
              <a:t>https://www.tn.gov/education/instruction/academic-standards/mathematics-standards.html</a:t>
            </a:r>
            <a:endParaRPr lang="en-US" b="0" dirty="0"/>
          </a:p>
        </p:txBody>
      </p:sp>
      <p:sp>
        <p:nvSpPr>
          <p:cNvPr id="4" name="Slide Number Placeholder 3"/>
          <p:cNvSpPr>
            <a:spLocks noGrp="1"/>
          </p:cNvSpPr>
          <p:nvPr>
            <p:ph type="sldNum" sz="quarter" idx="10"/>
          </p:nvPr>
        </p:nvSpPr>
        <p:spPr/>
        <p:txBody>
          <a:bodyPr/>
          <a:lstStyle/>
          <a:p>
            <a:fld id="{EF3C1CD0-D833-4B0D-BF33-74A8E63C0BDA}" type="slidenum">
              <a:rPr lang="en-US" smtClean="0"/>
              <a:t>9</a:t>
            </a:fld>
            <a:endParaRPr lang="en-US"/>
          </a:p>
        </p:txBody>
      </p:sp>
    </p:spTree>
    <p:extLst>
      <p:ext uri="{BB962C8B-B14F-4D97-AF65-F5344CB8AC3E}">
        <p14:creationId xmlns:p14="http://schemas.microsoft.com/office/powerpoint/2010/main" val="157857901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Opening Slide">
    <p:spTree>
      <p:nvGrpSpPr>
        <p:cNvPr id="1" name=""/>
        <p:cNvGrpSpPr/>
        <p:nvPr/>
      </p:nvGrpSpPr>
      <p:grpSpPr>
        <a:xfrm>
          <a:off x="0" y="0"/>
          <a:ext cx="0" cy="0"/>
          <a:chOff x="0" y="0"/>
          <a:chExt cx="0" cy="0"/>
        </a:xfrm>
      </p:grpSpPr>
      <p:sp>
        <p:nvSpPr>
          <p:cNvPr id="7" name="Rectangle 6"/>
          <p:cNvSpPr/>
          <p:nvPr userDrawn="1"/>
        </p:nvSpPr>
        <p:spPr>
          <a:xfrm>
            <a:off x="-2406" y="3505200"/>
            <a:ext cx="9146406" cy="2743200"/>
          </a:xfrm>
          <a:prstGeom prst="rect">
            <a:avLst/>
          </a:prstGeom>
          <a:solidFill>
            <a:srgbClr val="1B36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hasCustomPrompt="1"/>
          </p:nvPr>
        </p:nvSpPr>
        <p:spPr>
          <a:xfrm>
            <a:off x="685800" y="4522787"/>
            <a:ext cx="7772400" cy="708025"/>
          </a:xfrm>
        </p:spPr>
        <p:txBody>
          <a:bodyPr>
            <a:normAutofit/>
          </a:bodyPr>
          <a:lstStyle>
            <a:lvl1pPr algn="ctr">
              <a:defRPr sz="4000" b="1" baseline="0">
                <a:latin typeface="Georgia" panose="02040502050405020303" pitchFamily="18" charset="0"/>
              </a:defRPr>
            </a:lvl1pPr>
          </a:lstStyle>
          <a:p>
            <a:r>
              <a:rPr lang="en-US" dirty="0"/>
              <a:t>Insert Presentation Title</a:t>
            </a:r>
          </a:p>
        </p:txBody>
      </p:sp>
      <p:sp>
        <p:nvSpPr>
          <p:cNvPr id="3" name="Subtitle 2"/>
          <p:cNvSpPr>
            <a:spLocks noGrp="1"/>
          </p:cNvSpPr>
          <p:nvPr>
            <p:ph type="subTitle" idx="1" hasCustomPrompt="1"/>
          </p:nvPr>
        </p:nvSpPr>
        <p:spPr>
          <a:xfrm>
            <a:off x="685801" y="6390274"/>
            <a:ext cx="7772399" cy="325851"/>
          </a:xfrm>
        </p:spPr>
        <p:txBody>
          <a:bodyPr>
            <a:noAutofit/>
          </a:bodyPr>
          <a:lstStyle>
            <a:lvl1pPr marL="0" indent="0" algn="ctr">
              <a:buNone/>
              <a:defRPr sz="1600" baseline="0">
                <a:solidFill>
                  <a:schemeClr val="tx2"/>
                </a:solidFill>
                <a:latin typeface="+mn-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Presenter Name | Job Title | Team/Office/Division Name | Date</a:t>
            </a:r>
          </a:p>
        </p:txBody>
      </p:sp>
      <p:pic>
        <p:nvPicPr>
          <p:cNvPr id="2050" name="Picture 2" descr="C:\Users\CA19029\Documents\Brand and Style Rollout\Updated dept logo\TN Dept of Education ColorPMS -«.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81200" y="998059"/>
            <a:ext cx="5181600" cy="20499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30130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Slide ">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304800" y="1295400"/>
            <a:ext cx="8382000" cy="4525963"/>
          </a:xfrm>
        </p:spPr>
        <p:txBody>
          <a:bodyPr/>
          <a:lstStyle>
            <a:lvl1pPr>
              <a:defRPr baseline="0">
                <a:solidFill>
                  <a:schemeClr val="accent1"/>
                </a:solidFill>
                <a:latin typeface="Arial" panose="020B0604020202020204" pitchFamily="34" charset="0"/>
                <a:cs typeface="Arial" panose="020B0604020202020204" pitchFamily="34" charset="0"/>
              </a:defRPr>
            </a:lvl1pPr>
            <a:lvl2pPr>
              <a:defRPr baseline="0">
                <a:solidFill>
                  <a:schemeClr val="accent1"/>
                </a:solidFill>
                <a:latin typeface="Arial" panose="020B0604020202020204" pitchFamily="34" charset="0"/>
                <a:cs typeface="Arial" panose="020B0604020202020204" pitchFamily="34" charset="0"/>
              </a:defRPr>
            </a:lvl2pPr>
            <a:lvl3pPr>
              <a:defRPr baseline="0">
                <a:solidFill>
                  <a:schemeClr val="accent1"/>
                </a:solidFill>
                <a:latin typeface="Arial" panose="020B0604020202020204" pitchFamily="34" charset="0"/>
                <a:cs typeface="Arial" panose="020B0604020202020204" pitchFamily="34" charset="0"/>
              </a:defRPr>
            </a:lvl3pPr>
            <a:lvl4pPr>
              <a:defRPr baseline="0">
                <a:solidFill>
                  <a:schemeClr val="accent1"/>
                </a:solidFill>
                <a:latin typeface="Arial" panose="020B0604020202020204" pitchFamily="34" charset="0"/>
                <a:cs typeface="Arial" panose="020B0604020202020204" pitchFamily="34" charset="0"/>
              </a:defRPr>
            </a:lvl4pPr>
            <a:lvl5pPr>
              <a:defRPr baseline="0">
                <a:solidFill>
                  <a:schemeClr val="accent1"/>
                </a:solidFill>
                <a:latin typeface="Arial" panose="020B0604020202020204" pitchFamily="34" charset="0"/>
                <a:cs typeface="Arial" panose="020B0604020202020204" pitchFamily="34" charset="0"/>
              </a:defRPr>
            </a:lvl5pPr>
          </a:lstStyle>
          <a:p>
            <a:pPr lvl="0"/>
            <a:r>
              <a:rPr lang="en-US" dirty="0"/>
              <a:t>Level 1 bullet points (default is 24-point font)</a:t>
            </a:r>
          </a:p>
          <a:p>
            <a:pPr lvl="1"/>
            <a:r>
              <a:rPr lang="en-US" dirty="0"/>
              <a:t>Level 2 bullet points (default is 22-point font)</a:t>
            </a:r>
          </a:p>
          <a:p>
            <a:pPr lvl="2"/>
            <a:r>
              <a:rPr lang="en-US" dirty="0"/>
              <a:t>Level 3 bullet points (default is 20-point font)</a:t>
            </a:r>
          </a:p>
          <a:p>
            <a:pPr lvl="3"/>
            <a:r>
              <a:rPr lang="en-US" dirty="0"/>
              <a:t>Level 4 bullet points (default is 18-point font)</a:t>
            </a:r>
          </a:p>
          <a:p>
            <a:pPr lvl="4"/>
            <a:r>
              <a:rPr lang="en-US" dirty="0"/>
              <a:t>Level 5 bullet points (default is 16-point font)</a:t>
            </a:r>
          </a:p>
        </p:txBody>
      </p:sp>
      <p:sp>
        <p:nvSpPr>
          <p:cNvPr id="7" name="Rectangle 6"/>
          <p:cNvSpPr/>
          <p:nvPr userDrawn="1"/>
        </p:nvSpPr>
        <p:spPr>
          <a:xfrm>
            <a:off x="0" y="228600"/>
            <a:ext cx="9144000" cy="914400"/>
          </a:xfrm>
          <a:prstGeom prst="rect">
            <a:avLst/>
          </a:prstGeom>
          <a:solidFill>
            <a:srgbClr val="1B36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hasCustomPrompt="1"/>
          </p:nvPr>
        </p:nvSpPr>
        <p:spPr>
          <a:xfrm>
            <a:off x="304800" y="228600"/>
            <a:ext cx="8305800" cy="914400"/>
          </a:xfrm>
        </p:spPr>
        <p:txBody>
          <a:bodyPr/>
          <a:lstStyle>
            <a:lvl1pPr>
              <a:defRPr baseline="0">
                <a:latin typeface="Georgia" panose="02040502050405020303" pitchFamily="18" charset="0"/>
              </a:defRPr>
            </a:lvl1pPr>
          </a:lstStyle>
          <a:p>
            <a:r>
              <a:rPr lang="en-US" dirty="0"/>
              <a:t>Insert Slide Heading </a:t>
            </a:r>
          </a:p>
        </p:txBody>
      </p:sp>
      <p:sp>
        <p:nvSpPr>
          <p:cNvPr id="8" name="Rectangle 7"/>
          <p:cNvSpPr/>
          <p:nvPr userDrawn="1"/>
        </p:nvSpPr>
        <p:spPr>
          <a:xfrm>
            <a:off x="0" y="5999375"/>
            <a:ext cx="9144000" cy="858625"/>
          </a:xfrm>
          <a:prstGeom prst="rect">
            <a:avLst/>
          </a:prstGeom>
          <a:solidFill>
            <a:srgbClr val="CDCD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8600" y="6108904"/>
            <a:ext cx="1616967" cy="639563"/>
          </a:xfrm>
          <a:prstGeom prst="rect">
            <a:avLst/>
          </a:prstGeom>
        </p:spPr>
      </p:pic>
      <p:sp>
        <p:nvSpPr>
          <p:cNvPr id="6" name="Slide Number Placeholder 5"/>
          <p:cNvSpPr>
            <a:spLocks noGrp="1"/>
          </p:cNvSpPr>
          <p:nvPr>
            <p:ph type="sldNum" sz="quarter" idx="12"/>
          </p:nvPr>
        </p:nvSpPr>
        <p:spPr>
          <a:xfrm>
            <a:off x="8229600" y="6356350"/>
            <a:ext cx="457200" cy="365125"/>
          </a:xfrm>
          <a:prstGeom prst="rect">
            <a:avLst/>
          </a:prstGeom>
        </p:spPr>
        <p:txBody>
          <a:bodyPr/>
          <a:lstStyle>
            <a:lvl1pPr algn="r">
              <a:defRPr sz="1400">
                <a:solidFill>
                  <a:srgbClr val="6E7073"/>
                </a:solidFill>
                <a:latin typeface="+mn-lt"/>
                <a:ea typeface="Open Sans" panose="020B0606030504020204" pitchFamily="34" charset="0"/>
                <a:cs typeface="Open Sans" panose="020B0606030504020204" pitchFamily="34" charset="0"/>
              </a:defRPr>
            </a:lvl1pPr>
          </a:lstStyle>
          <a:p>
            <a:fld id="{86D2451E-3285-438B-B188-C22B2A012BF6}" type="slidenum">
              <a:rPr lang="en-US" smtClean="0"/>
              <a:pPr/>
              <a:t>‹#›</a:t>
            </a:fld>
            <a:endParaRPr lang="en-US" dirty="0"/>
          </a:p>
        </p:txBody>
      </p:sp>
    </p:spTree>
    <p:extLst>
      <p:ext uri="{BB962C8B-B14F-4D97-AF65-F5344CB8AC3E}">
        <p14:creationId xmlns:p14="http://schemas.microsoft.com/office/powerpoint/2010/main" val="12027024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lumn Content Slide">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04800" y="1295400"/>
            <a:ext cx="4114800" cy="4525963"/>
          </a:xfrm>
        </p:spPr>
        <p:txBody>
          <a:bodyPr/>
          <a:lstStyle>
            <a:lvl1pPr>
              <a:defRPr sz="2200" baseline="0">
                <a:solidFill>
                  <a:schemeClr val="accent1"/>
                </a:solidFill>
                <a:latin typeface="Arial" panose="020B0604020202020204" pitchFamily="34" charset="0"/>
                <a:cs typeface="Arial" panose="020B0604020202020204" pitchFamily="34" charset="0"/>
              </a:defRPr>
            </a:lvl1pPr>
            <a:lvl2pPr>
              <a:defRPr sz="2000">
                <a:solidFill>
                  <a:schemeClr val="accent1"/>
                </a:solidFill>
                <a:latin typeface="Arial" panose="020B0604020202020204" pitchFamily="34" charset="0"/>
                <a:cs typeface="Arial" panose="020B0604020202020204" pitchFamily="34" charset="0"/>
              </a:defRPr>
            </a:lvl2pPr>
            <a:lvl3pPr>
              <a:defRPr sz="1800">
                <a:solidFill>
                  <a:schemeClr val="accent1"/>
                </a:solidFill>
                <a:latin typeface="Arial" panose="020B0604020202020204" pitchFamily="34" charset="0"/>
                <a:cs typeface="Arial" panose="020B0604020202020204" pitchFamily="34" charset="0"/>
              </a:defRPr>
            </a:lvl3pPr>
            <a:lvl4pPr>
              <a:defRPr sz="1600">
                <a:solidFill>
                  <a:schemeClr val="accent1"/>
                </a:solidFill>
                <a:latin typeface="Arial" panose="020B0604020202020204" pitchFamily="34" charset="0"/>
                <a:cs typeface="Arial" panose="020B0604020202020204" pitchFamily="34" charset="0"/>
              </a:defRPr>
            </a:lvl4pPr>
            <a:lvl5pPr>
              <a:defRPr sz="1600"/>
            </a:lvl5pPr>
            <a:lvl6pPr>
              <a:defRPr sz="1800"/>
            </a:lvl6pPr>
            <a:lvl7pPr>
              <a:defRPr sz="1800"/>
            </a:lvl7pPr>
            <a:lvl8pPr>
              <a:defRPr sz="1800"/>
            </a:lvl8pPr>
            <a:lvl9pPr>
              <a:defRPr sz="1800"/>
            </a:lvl9pPr>
          </a:lstStyle>
          <a:p>
            <a:pPr lvl="0"/>
            <a:r>
              <a:rPr lang="en-US" dirty="0"/>
              <a:t>Level 1 bullet points (default is 22-point font for two-column layout)</a:t>
            </a:r>
          </a:p>
          <a:p>
            <a:pPr lvl="1"/>
            <a:r>
              <a:rPr lang="en-US" dirty="0"/>
              <a:t>Level 2 bullet points (default is 20-point font)</a:t>
            </a:r>
          </a:p>
          <a:p>
            <a:pPr lvl="2"/>
            <a:r>
              <a:rPr lang="en-US" dirty="0"/>
              <a:t>Level 3 bullet points (default is 18-point font)</a:t>
            </a:r>
          </a:p>
          <a:p>
            <a:pPr lvl="3"/>
            <a:r>
              <a:rPr lang="en-US" dirty="0"/>
              <a:t>Level 4 bullet points (default is 16-point font)</a:t>
            </a:r>
          </a:p>
        </p:txBody>
      </p:sp>
      <p:sp>
        <p:nvSpPr>
          <p:cNvPr id="9" name="Rectangle 8"/>
          <p:cNvSpPr/>
          <p:nvPr userDrawn="1"/>
        </p:nvSpPr>
        <p:spPr>
          <a:xfrm>
            <a:off x="0" y="228600"/>
            <a:ext cx="9144000" cy="914400"/>
          </a:xfrm>
          <a:prstGeom prst="rect">
            <a:avLst/>
          </a:prstGeom>
          <a:solidFill>
            <a:srgbClr val="1B36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hasCustomPrompt="1"/>
          </p:nvPr>
        </p:nvSpPr>
        <p:spPr>
          <a:xfrm>
            <a:off x="304800" y="228600"/>
            <a:ext cx="8305800" cy="914400"/>
          </a:xfrm>
        </p:spPr>
        <p:txBody>
          <a:bodyPr/>
          <a:lstStyle>
            <a:lvl1pPr>
              <a:defRPr>
                <a:latin typeface="Georgia" panose="02040502050405020303" pitchFamily="18" charset="0"/>
              </a:defRPr>
            </a:lvl1pPr>
          </a:lstStyle>
          <a:p>
            <a:r>
              <a:rPr lang="en-US" dirty="0"/>
              <a:t>Insert Slide Heading</a:t>
            </a:r>
          </a:p>
        </p:txBody>
      </p:sp>
      <p:sp>
        <p:nvSpPr>
          <p:cNvPr id="10" name="Content Placeholder 2"/>
          <p:cNvSpPr>
            <a:spLocks noGrp="1"/>
          </p:cNvSpPr>
          <p:nvPr>
            <p:ph sz="half" idx="13" hasCustomPrompt="1"/>
          </p:nvPr>
        </p:nvSpPr>
        <p:spPr>
          <a:xfrm>
            <a:off x="4495800" y="1295400"/>
            <a:ext cx="4114800" cy="4525963"/>
          </a:xfrm>
        </p:spPr>
        <p:txBody>
          <a:bodyPr/>
          <a:lstStyle>
            <a:lvl1pPr>
              <a:defRPr sz="2200">
                <a:solidFill>
                  <a:schemeClr val="accent1"/>
                </a:solidFill>
                <a:latin typeface="Arial" panose="020B0604020202020204" pitchFamily="34" charset="0"/>
                <a:cs typeface="Arial" panose="020B0604020202020204" pitchFamily="34" charset="0"/>
              </a:defRPr>
            </a:lvl1pPr>
            <a:lvl2pPr>
              <a:defRPr sz="2000">
                <a:solidFill>
                  <a:schemeClr val="accent1"/>
                </a:solidFill>
                <a:latin typeface="Arial" panose="020B0604020202020204" pitchFamily="34" charset="0"/>
                <a:cs typeface="Arial" panose="020B0604020202020204" pitchFamily="34" charset="0"/>
              </a:defRPr>
            </a:lvl2pPr>
            <a:lvl3pPr>
              <a:defRPr sz="1800">
                <a:solidFill>
                  <a:schemeClr val="accent1"/>
                </a:solidFill>
                <a:latin typeface="Arial" panose="020B0604020202020204" pitchFamily="34" charset="0"/>
                <a:cs typeface="Arial" panose="020B0604020202020204" pitchFamily="34" charset="0"/>
              </a:defRPr>
            </a:lvl3pPr>
            <a:lvl4pPr>
              <a:defRPr sz="1600">
                <a:solidFill>
                  <a:schemeClr val="accent1"/>
                </a:solidFill>
                <a:latin typeface="Arial" panose="020B0604020202020204" pitchFamily="34" charset="0"/>
                <a:cs typeface="Arial" panose="020B0604020202020204" pitchFamily="34" charset="0"/>
              </a:defRPr>
            </a:lvl4pPr>
            <a:lvl5pPr>
              <a:defRPr sz="1600"/>
            </a:lvl5pPr>
            <a:lvl6pPr>
              <a:defRPr sz="1800"/>
            </a:lvl6pPr>
            <a:lvl7pPr>
              <a:defRPr sz="1800"/>
            </a:lvl7pPr>
            <a:lvl8pPr>
              <a:defRPr sz="1800"/>
            </a:lvl8pPr>
            <a:lvl9pPr>
              <a:defRPr sz="1800"/>
            </a:lvl9pPr>
          </a:lstStyle>
          <a:p>
            <a:pPr lvl="0"/>
            <a:r>
              <a:rPr lang="en-US" dirty="0"/>
              <a:t>Level 1 bullet points (default is 22-point font for two-column layout)</a:t>
            </a:r>
          </a:p>
          <a:p>
            <a:pPr lvl="1"/>
            <a:r>
              <a:rPr lang="en-US" dirty="0"/>
              <a:t>Level 2 bullet points (default is 20-point font)</a:t>
            </a:r>
          </a:p>
          <a:p>
            <a:pPr lvl="2"/>
            <a:r>
              <a:rPr lang="en-US" dirty="0"/>
              <a:t>Level 3 bullet points (default is 18-point font)</a:t>
            </a:r>
          </a:p>
          <a:p>
            <a:pPr lvl="3"/>
            <a:r>
              <a:rPr lang="en-US" dirty="0"/>
              <a:t>Level 4 bullet points (default is 16-point font)</a:t>
            </a:r>
          </a:p>
        </p:txBody>
      </p:sp>
      <p:sp>
        <p:nvSpPr>
          <p:cNvPr id="11" name="Rectangle 10"/>
          <p:cNvSpPr/>
          <p:nvPr userDrawn="1"/>
        </p:nvSpPr>
        <p:spPr>
          <a:xfrm>
            <a:off x="0" y="5999375"/>
            <a:ext cx="9144000" cy="858625"/>
          </a:xfrm>
          <a:prstGeom prst="rect">
            <a:avLst/>
          </a:prstGeom>
          <a:solidFill>
            <a:srgbClr val="CDCD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8600" y="6108904"/>
            <a:ext cx="1616967" cy="639563"/>
          </a:xfrm>
          <a:prstGeom prst="rect">
            <a:avLst/>
          </a:prstGeom>
        </p:spPr>
      </p:pic>
      <p:sp>
        <p:nvSpPr>
          <p:cNvPr id="13" name="Slide Number Placeholder 5"/>
          <p:cNvSpPr>
            <a:spLocks noGrp="1"/>
          </p:cNvSpPr>
          <p:nvPr>
            <p:ph type="sldNum" sz="quarter" idx="12"/>
          </p:nvPr>
        </p:nvSpPr>
        <p:spPr>
          <a:xfrm>
            <a:off x="8229600" y="6356350"/>
            <a:ext cx="457200" cy="365125"/>
          </a:xfrm>
          <a:prstGeom prst="rect">
            <a:avLst/>
          </a:prstGeom>
        </p:spPr>
        <p:txBody>
          <a:bodyPr/>
          <a:lstStyle>
            <a:lvl1pPr algn="r">
              <a:defRPr sz="1400">
                <a:solidFill>
                  <a:srgbClr val="6E7073"/>
                </a:solidFill>
                <a:latin typeface="+mn-lt"/>
                <a:ea typeface="Open Sans" panose="020B0606030504020204" pitchFamily="34" charset="0"/>
                <a:cs typeface="Open Sans" panose="020B0606030504020204" pitchFamily="34" charset="0"/>
              </a:defRPr>
            </a:lvl1pPr>
          </a:lstStyle>
          <a:p>
            <a:fld id="{86D2451E-3285-438B-B188-C22B2A012BF6}" type="slidenum">
              <a:rPr lang="en-US" smtClean="0"/>
              <a:pPr/>
              <a:t>‹#›</a:t>
            </a:fld>
            <a:endParaRPr lang="en-US" dirty="0"/>
          </a:p>
        </p:txBody>
      </p:sp>
    </p:spTree>
    <p:extLst>
      <p:ext uri="{BB962C8B-B14F-4D97-AF65-F5344CB8AC3E}">
        <p14:creationId xmlns:p14="http://schemas.microsoft.com/office/powerpoint/2010/main" val="9295927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Transition Slide">
    <p:spTree>
      <p:nvGrpSpPr>
        <p:cNvPr id="1" name=""/>
        <p:cNvGrpSpPr/>
        <p:nvPr/>
      </p:nvGrpSpPr>
      <p:grpSpPr>
        <a:xfrm>
          <a:off x="0" y="0"/>
          <a:ext cx="0" cy="0"/>
          <a:chOff x="0" y="0"/>
          <a:chExt cx="0" cy="0"/>
        </a:xfrm>
      </p:grpSpPr>
      <p:sp>
        <p:nvSpPr>
          <p:cNvPr id="8" name="Rectangle 7"/>
          <p:cNvSpPr/>
          <p:nvPr userDrawn="1"/>
        </p:nvSpPr>
        <p:spPr>
          <a:xfrm>
            <a:off x="3191435" y="3810000"/>
            <a:ext cx="5952565" cy="2438400"/>
          </a:xfrm>
          <a:prstGeom prst="rect">
            <a:avLst/>
          </a:prstGeom>
          <a:solidFill>
            <a:srgbClr val="1B36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a:spLocks noGrp="1"/>
          </p:cNvSpPr>
          <p:nvPr>
            <p:ph type="title" hasCustomPrompt="1"/>
          </p:nvPr>
        </p:nvSpPr>
        <p:spPr>
          <a:xfrm>
            <a:off x="3429000" y="4038600"/>
            <a:ext cx="5562600" cy="2019300"/>
          </a:xfrm>
        </p:spPr>
        <p:txBody>
          <a:bodyPr>
            <a:normAutofit/>
          </a:bodyPr>
          <a:lstStyle>
            <a:lvl1pPr algn="r">
              <a:defRPr sz="3500" baseline="0">
                <a:latin typeface="Georgia" panose="02040502050405020303" pitchFamily="18" charset="0"/>
              </a:defRPr>
            </a:lvl1pPr>
          </a:lstStyle>
          <a:p>
            <a:r>
              <a:rPr lang="en-US" dirty="0"/>
              <a:t>Insert Section Heading</a:t>
            </a:r>
          </a:p>
        </p:txBody>
      </p:sp>
      <p:pic>
        <p:nvPicPr>
          <p:cNvPr id="1026" name="Picture 2" descr="C:\Users\CA19029\Documents\Brand and Style Rollout\Updated dept logo\TN Dept of Education ColorPMS -«.pn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r="61350"/>
          <a:stretch/>
        </p:blipFill>
        <p:spPr bwMode="auto">
          <a:xfrm>
            <a:off x="818180" y="3810000"/>
            <a:ext cx="2382220" cy="2438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78770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Slide with Gray Bar">
    <p:spTree>
      <p:nvGrpSpPr>
        <p:cNvPr id="1" name=""/>
        <p:cNvGrpSpPr/>
        <p:nvPr/>
      </p:nvGrpSpPr>
      <p:grpSpPr>
        <a:xfrm>
          <a:off x="0" y="0"/>
          <a:ext cx="0" cy="0"/>
          <a:chOff x="0" y="0"/>
          <a:chExt cx="0" cy="0"/>
        </a:xfrm>
      </p:grpSpPr>
      <p:sp>
        <p:nvSpPr>
          <p:cNvPr id="5" name="Rectangle 4"/>
          <p:cNvSpPr/>
          <p:nvPr userDrawn="1"/>
        </p:nvSpPr>
        <p:spPr>
          <a:xfrm>
            <a:off x="0" y="5999375"/>
            <a:ext cx="9144000" cy="858625"/>
          </a:xfrm>
          <a:prstGeom prst="rect">
            <a:avLst/>
          </a:prstGeom>
          <a:solidFill>
            <a:srgbClr val="CDCD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8600" y="6108904"/>
            <a:ext cx="1616967" cy="639563"/>
          </a:xfrm>
          <a:prstGeom prst="rect">
            <a:avLst/>
          </a:prstGeom>
        </p:spPr>
      </p:pic>
      <p:sp>
        <p:nvSpPr>
          <p:cNvPr id="7" name="Slide Number Placeholder 5"/>
          <p:cNvSpPr>
            <a:spLocks noGrp="1"/>
          </p:cNvSpPr>
          <p:nvPr>
            <p:ph type="sldNum" sz="quarter" idx="12"/>
          </p:nvPr>
        </p:nvSpPr>
        <p:spPr>
          <a:xfrm>
            <a:off x="8229600" y="6356350"/>
            <a:ext cx="457200" cy="365125"/>
          </a:xfrm>
          <a:prstGeom prst="rect">
            <a:avLst/>
          </a:prstGeom>
        </p:spPr>
        <p:txBody>
          <a:bodyPr/>
          <a:lstStyle>
            <a:lvl1pPr algn="r">
              <a:defRPr sz="1400">
                <a:solidFill>
                  <a:srgbClr val="6E7073"/>
                </a:solidFill>
                <a:latin typeface="+mn-lt"/>
                <a:ea typeface="Open Sans" panose="020B0606030504020204" pitchFamily="34" charset="0"/>
                <a:cs typeface="Open Sans" panose="020B0606030504020204" pitchFamily="34" charset="0"/>
              </a:defRPr>
            </a:lvl1pPr>
          </a:lstStyle>
          <a:p>
            <a:fld id="{86D2451E-3285-438B-B188-C22B2A012BF6}" type="slidenum">
              <a:rPr lang="en-US" smtClean="0"/>
              <a:pPr/>
              <a:t>‹#›</a:t>
            </a:fld>
            <a:endParaRPr lang="en-US" dirty="0"/>
          </a:p>
        </p:txBody>
      </p:sp>
    </p:spTree>
    <p:extLst>
      <p:ext uri="{BB962C8B-B14F-4D97-AF65-F5344CB8AC3E}">
        <p14:creationId xmlns:p14="http://schemas.microsoft.com/office/powerpoint/2010/main" val="14326681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Slide with Heading Bar">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a:xfrm>
            <a:off x="8229600" y="6356350"/>
            <a:ext cx="457200" cy="365125"/>
          </a:xfrm>
          <a:prstGeom prst="rect">
            <a:avLst/>
          </a:prstGeom>
        </p:spPr>
        <p:txBody>
          <a:bodyPr/>
          <a:lstStyle>
            <a:lvl1pPr algn="r">
              <a:defRPr sz="1400">
                <a:solidFill>
                  <a:srgbClr val="6E7073"/>
                </a:solidFill>
                <a:latin typeface="+mn-lt"/>
                <a:ea typeface="Open Sans" panose="020B0606030504020204" pitchFamily="34" charset="0"/>
                <a:cs typeface="Open Sans" panose="020B0606030504020204" pitchFamily="34" charset="0"/>
              </a:defRPr>
            </a:lvl1pPr>
          </a:lstStyle>
          <a:p>
            <a:fld id="{86D2451E-3285-438B-B188-C22B2A012BF6}" type="slidenum">
              <a:rPr lang="en-US" smtClean="0"/>
              <a:pPr/>
              <a:t>‹#›</a:t>
            </a:fld>
            <a:endParaRPr lang="en-US" dirty="0"/>
          </a:p>
        </p:txBody>
      </p:sp>
      <p:sp>
        <p:nvSpPr>
          <p:cNvPr id="8" name="Rectangle 7"/>
          <p:cNvSpPr/>
          <p:nvPr userDrawn="1"/>
        </p:nvSpPr>
        <p:spPr>
          <a:xfrm>
            <a:off x="0" y="228600"/>
            <a:ext cx="9144000" cy="914400"/>
          </a:xfrm>
          <a:prstGeom prst="rect">
            <a:avLst/>
          </a:prstGeom>
          <a:solidFill>
            <a:srgbClr val="1B36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a:spLocks noGrp="1"/>
          </p:cNvSpPr>
          <p:nvPr>
            <p:ph type="title" hasCustomPrompt="1"/>
          </p:nvPr>
        </p:nvSpPr>
        <p:spPr>
          <a:xfrm>
            <a:off x="304800" y="228600"/>
            <a:ext cx="8305800" cy="914400"/>
          </a:xfrm>
        </p:spPr>
        <p:txBody>
          <a:bodyPr/>
          <a:lstStyle>
            <a:lvl1pPr>
              <a:defRPr/>
            </a:lvl1pPr>
          </a:lstStyle>
          <a:p>
            <a:r>
              <a:rPr lang="en-US" dirty="0"/>
              <a:t>Insert Slide Heading</a:t>
            </a:r>
          </a:p>
        </p:txBody>
      </p:sp>
    </p:spTree>
    <p:extLst>
      <p:ext uri="{BB962C8B-B14F-4D97-AF65-F5344CB8AC3E}">
        <p14:creationId xmlns:p14="http://schemas.microsoft.com/office/powerpoint/2010/main" val="20097640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
        <p:nvSpPr>
          <p:cNvPr id="2" name="Slide Number Placeholder 5"/>
          <p:cNvSpPr>
            <a:spLocks noGrp="1"/>
          </p:cNvSpPr>
          <p:nvPr>
            <p:ph type="sldNum" sz="quarter" idx="12"/>
          </p:nvPr>
        </p:nvSpPr>
        <p:spPr>
          <a:xfrm>
            <a:off x="8229600" y="6356350"/>
            <a:ext cx="457200" cy="365125"/>
          </a:xfrm>
          <a:prstGeom prst="rect">
            <a:avLst/>
          </a:prstGeom>
        </p:spPr>
        <p:txBody>
          <a:bodyPr/>
          <a:lstStyle>
            <a:lvl1pPr algn="r">
              <a:defRPr sz="1400">
                <a:solidFill>
                  <a:srgbClr val="6E7073"/>
                </a:solidFill>
                <a:latin typeface="+mn-lt"/>
                <a:ea typeface="Open Sans" panose="020B0606030504020204" pitchFamily="34" charset="0"/>
                <a:cs typeface="Open Sans" panose="020B0606030504020204" pitchFamily="34" charset="0"/>
              </a:defRPr>
            </a:lvl1pPr>
          </a:lstStyle>
          <a:p>
            <a:fld id="{86D2451E-3285-438B-B188-C22B2A012BF6}" type="slidenum">
              <a:rPr lang="en-US" smtClean="0"/>
              <a:pPr/>
              <a:t>‹#›</a:t>
            </a:fld>
            <a:endParaRPr lang="en-US" dirty="0"/>
          </a:p>
        </p:txBody>
      </p:sp>
    </p:spTree>
    <p:extLst>
      <p:ext uri="{BB962C8B-B14F-4D97-AF65-F5344CB8AC3E}">
        <p14:creationId xmlns:p14="http://schemas.microsoft.com/office/powerpoint/2010/main" val="7598993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act Information">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304800" y="1295400"/>
            <a:ext cx="8382000" cy="4525963"/>
          </a:xfrm>
        </p:spPr>
        <p:txBody>
          <a:bodyPr/>
          <a:lstStyle>
            <a:lvl1pPr>
              <a:defRPr baseline="0">
                <a:solidFill>
                  <a:schemeClr val="accent1"/>
                </a:solidFill>
                <a:latin typeface="Arial" panose="020B0604020202020204" pitchFamily="34" charset="0"/>
                <a:cs typeface="Arial" panose="020B0604020202020204" pitchFamily="34" charset="0"/>
              </a:defRPr>
            </a:lvl1pPr>
            <a:lvl2pPr>
              <a:defRPr baseline="0">
                <a:solidFill>
                  <a:schemeClr val="accent1"/>
                </a:solidFill>
                <a:latin typeface="Arial" panose="020B0604020202020204" pitchFamily="34" charset="0"/>
                <a:cs typeface="Arial" panose="020B0604020202020204" pitchFamily="34" charset="0"/>
              </a:defRPr>
            </a:lvl2pPr>
            <a:lvl3pPr>
              <a:defRPr baseline="0">
                <a:solidFill>
                  <a:schemeClr val="accent1"/>
                </a:solidFill>
                <a:latin typeface="Arial" panose="020B0604020202020204" pitchFamily="34" charset="0"/>
                <a:cs typeface="Arial" panose="020B0604020202020204" pitchFamily="34" charset="0"/>
              </a:defRPr>
            </a:lvl3pPr>
            <a:lvl4pPr>
              <a:defRPr baseline="0">
                <a:solidFill>
                  <a:schemeClr val="accent1"/>
                </a:solidFill>
                <a:latin typeface="Arial" panose="020B0604020202020204" pitchFamily="34" charset="0"/>
                <a:cs typeface="Arial" panose="020B0604020202020204" pitchFamily="34" charset="0"/>
              </a:defRPr>
            </a:lvl4pPr>
            <a:lvl5pPr>
              <a:defRPr baseline="0">
                <a:solidFill>
                  <a:schemeClr val="accent1"/>
                </a:solidFill>
                <a:latin typeface="Arial" panose="020B0604020202020204" pitchFamily="34" charset="0"/>
                <a:cs typeface="Arial" panose="020B0604020202020204" pitchFamily="34" charset="0"/>
              </a:defRPr>
            </a:lvl5pPr>
          </a:lstStyle>
          <a:p>
            <a:pPr lvl="0"/>
            <a:r>
              <a:rPr lang="en-US" dirty="0"/>
              <a:t>Presenter Name, Job Title, Team/Office/Division Name</a:t>
            </a:r>
          </a:p>
          <a:p>
            <a:pPr lvl="1"/>
            <a:r>
              <a:rPr lang="en-US" dirty="0"/>
              <a:t>Email Address</a:t>
            </a:r>
          </a:p>
          <a:p>
            <a:pPr lvl="1"/>
            <a:r>
              <a:rPr lang="en-US" dirty="0"/>
              <a:t>Phone Number</a:t>
            </a:r>
          </a:p>
          <a:p>
            <a:pPr lvl="0"/>
            <a:endParaRPr lang="en-US" dirty="0"/>
          </a:p>
        </p:txBody>
      </p:sp>
      <p:sp>
        <p:nvSpPr>
          <p:cNvPr id="7" name="Rectangle 6"/>
          <p:cNvSpPr/>
          <p:nvPr userDrawn="1"/>
        </p:nvSpPr>
        <p:spPr>
          <a:xfrm>
            <a:off x="0" y="228600"/>
            <a:ext cx="9144000" cy="914400"/>
          </a:xfrm>
          <a:prstGeom prst="rect">
            <a:avLst/>
          </a:prstGeom>
          <a:solidFill>
            <a:srgbClr val="1B36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userDrawn="1"/>
        </p:nvSpPr>
        <p:spPr>
          <a:xfrm>
            <a:off x="0" y="5999375"/>
            <a:ext cx="9144000" cy="858625"/>
          </a:xfrm>
          <a:prstGeom prst="rect">
            <a:avLst/>
          </a:prstGeom>
          <a:solidFill>
            <a:srgbClr val="CDCDC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28600" y="6108904"/>
            <a:ext cx="1616967" cy="639563"/>
          </a:xfrm>
          <a:prstGeom prst="rect">
            <a:avLst/>
          </a:prstGeom>
        </p:spPr>
      </p:pic>
      <p:sp>
        <p:nvSpPr>
          <p:cNvPr id="6" name="Slide Number Placeholder 5"/>
          <p:cNvSpPr>
            <a:spLocks noGrp="1"/>
          </p:cNvSpPr>
          <p:nvPr>
            <p:ph type="sldNum" sz="quarter" idx="12"/>
          </p:nvPr>
        </p:nvSpPr>
        <p:spPr>
          <a:xfrm>
            <a:off x="8229600" y="6356350"/>
            <a:ext cx="457200" cy="365125"/>
          </a:xfrm>
          <a:prstGeom prst="rect">
            <a:avLst/>
          </a:prstGeom>
        </p:spPr>
        <p:txBody>
          <a:bodyPr/>
          <a:lstStyle>
            <a:lvl1pPr algn="r">
              <a:defRPr sz="1400">
                <a:solidFill>
                  <a:srgbClr val="6E7073"/>
                </a:solidFill>
                <a:latin typeface="+mn-lt"/>
                <a:ea typeface="Open Sans" panose="020B0606030504020204" pitchFamily="34" charset="0"/>
                <a:cs typeface="Open Sans" panose="020B0606030504020204" pitchFamily="34" charset="0"/>
              </a:defRPr>
            </a:lvl1pPr>
          </a:lstStyle>
          <a:p>
            <a:fld id="{86D2451E-3285-438B-B188-C22B2A012BF6}" type="slidenum">
              <a:rPr lang="en-US" smtClean="0"/>
              <a:pPr/>
              <a:t>‹#›</a:t>
            </a:fld>
            <a:endParaRPr lang="en-US" dirty="0"/>
          </a:p>
        </p:txBody>
      </p:sp>
      <p:sp>
        <p:nvSpPr>
          <p:cNvPr id="4" name="TextBox 3"/>
          <p:cNvSpPr txBox="1"/>
          <p:nvPr userDrawn="1"/>
        </p:nvSpPr>
        <p:spPr>
          <a:xfrm>
            <a:off x="304800" y="405825"/>
            <a:ext cx="8382000" cy="584775"/>
          </a:xfrm>
          <a:prstGeom prst="rect">
            <a:avLst/>
          </a:prstGeom>
          <a:noFill/>
        </p:spPr>
        <p:txBody>
          <a:bodyPr wrap="square" rtlCol="0">
            <a:spAutoFit/>
          </a:bodyPr>
          <a:lstStyle/>
          <a:p>
            <a:r>
              <a:rPr lang="en-US" sz="3200" b="1" dirty="0">
                <a:solidFill>
                  <a:schemeClr val="bg1"/>
                </a:solidFill>
                <a:latin typeface="+mj-lt"/>
              </a:rPr>
              <a:t>Contact Information</a:t>
            </a:r>
          </a:p>
        </p:txBody>
      </p:sp>
    </p:spTree>
    <p:extLst>
      <p:ext uri="{BB962C8B-B14F-4D97-AF65-F5344CB8AC3E}">
        <p14:creationId xmlns:p14="http://schemas.microsoft.com/office/powerpoint/2010/main" val="24557532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losing Slide">
    <p:spTree>
      <p:nvGrpSpPr>
        <p:cNvPr id="1" name=""/>
        <p:cNvGrpSpPr/>
        <p:nvPr/>
      </p:nvGrpSpPr>
      <p:grpSpPr>
        <a:xfrm>
          <a:off x="0" y="0"/>
          <a:ext cx="0" cy="0"/>
          <a:chOff x="0" y="0"/>
          <a:chExt cx="0" cy="0"/>
        </a:xfrm>
      </p:grpSpPr>
      <p:sp>
        <p:nvSpPr>
          <p:cNvPr id="6" name="Rectangle 5"/>
          <p:cNvSpPr/>
          <p:nvPr userDrawn="1"/>
        </p:nvSpPr>
        <p:spPr>
          <a:xfrm>
            <a:off x="-2406" y="3429000"/>
            <a:ext cx="9146406" cy="2743200"/>
          </a:xfrm>
          <a:prstGeom prst="rect">
            <a:avLst/>
          </a:prstGeom>
          <a:solidFill>
            <a:srgbClr val="1B36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p:cNvSpPr txBox="1">
            <a:spLocks/>
          </p:cNvSpPr>
          <p:nvPr userDrawn="1"/>
        </p:nvSpPr>
        <p:spPr>
          <a:xfrm>
            <a:off x="608397" y="3898900"/>
            <a:ext cx="7924800" cy="1803399"/>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600" b="1" i="1" dirty="0">
                <a:solidFill>
                  <a:schemeClr val="bg1"/>
                </a:solidFill>
                <a:effectLst>
                  <a:outerShdw blurRad="38100" dist="38100" dir="2700000" algn="tl">
                    <a:srgbClr val="000000">
                      <a:alpha val="43137"/>
                    </a:srgbClr>
                  </a:outerShdw>
                </a:effectLst>
                <a:latin typeface="Georgia" panose="02040502050405020303" pitchFamily="18" charset="0"/>
                <a:cs typeface="PermianSlabSerifTypeface"/>
              </a:rPr>
              <a:t>Districts and schools in Tennessee will exemplify excellence and equity such that all students are equipped with the knowledge and skills to successfully embark on their chosen path in life.</a:t>
            </a:r>
          </a:p>
        </p:txBody>
      </p:sp>
      <p:sp>
        <p:nvSpPr>
          <p:cNvPr id="13" name="Text Placeholder 2"/>
          <p:cNvSpPr txBox="1">
            <a:spLocks/>
          </p:cNvSpPr>
          <p:nvPr userDrawn="1"/>
        </p:nvSpPr>
        <p:spPr>
          <a:xfrm>
            <a:off x="0" y="6172200"/>
            <a:ext cx="9144000" cy="482601"/>
          </a:xfrm>
          <a:prstGeom prst="rect">
            <a:avLst/>
          </a:prstGeom>
        </p:spPr>
        <p:txBody>
          <a:bodyPr vert="horz" lIns="91440" tIns="45720" rIns="91440" bIns="45720"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dirty="0">
                <a:solidFill>
                  <a:srgbClr val="1B365D"/>
                </a:solidFill>
                <a:latin typeface="Arial" panose="020B0604020202020204" pitchFamily="34" charset="0"/>
                <a:cs typeface="Arial" panose="020B0604020202020204" pitchFamily="34" charset="0"/>
              </a:rPr>
              <a:t>Excellence | Optimism | Judgment | Courage | Teamwork</a:t>
            </a:r>
          </a:p>
        </p:txBody>
      </p:sp>
      <p:pic>
        <p:nvPicPr>
          <p:cNvPr id="14" name="Picture 2" descr="C:\Users\CA19029\Documents\Brand and Style Rollout\Updated dept logo\TN Dept of Education ColorPMS -«.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81200" y="998059"/>
            <a:ext cx="5181600" cy="20499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18895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81000" y="1341437"/>
            <a:ext cx="8305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Placeholder 1"/>
          <p:cNvSpPr>
            <a:spLocks noGrp="1"/>
          </p:cNvSpPr>
          <p:nvPr>
            <p:ph type="title"/>
          </p:nvPr>
        </p:nvSpPr>
        <p:spPr>
          <a:xfrm>
            <a:off x="381000" y="228600"/>
            <a:ext cx="8305800" cy="914400"/>
          </a:xfrm>
          <a:prstGeom prst="rect">
            <a:avLst/>
          </a:prstGeom>
        </p:spPr>
        <p:txBody>
          <a:bodyPr vert="horz" lIns="91440" tIns="45720" rIns="91440" bIns="45720" rtlCol="0" anchor="ctr">
            <a:normAutofit/>
          </a:bodyPr>
          <a:lstStyle/>
          <a:p>
            <a:r>
              <a:rPr lang="en-US"/>
              <a:t>Click to edit Master title style</a:t>
            </a:r>
            <a:endParaRPr lang="en-US" dirty="0"/>
          </a:p>
        </p:txBody>
      </p:sp>
    </p:spTree>
    <p:extLst>
      <p:ext uri="{BB962C8B-B14F-4D97-AF65-F5344CB8AC3E}">
        <p14:creationId xmlns:p14="http://schemas.microsoft.com/office/powerpoint/2010/main" val="39054267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9" r:id="rId4"/>
    <p:sldLayoutId id="2147483655" r:id="rId5"/>
    <p:sldLayoutId id="2147483658" r:id="rId6"/>
    <p:sldLayoutId id="2147483662" r:id="rId7"/>
    <p:sldLayoutId id="2147483663" r:id="rId8"/>
    <p:sldLayoutId id="2147483660" r:id="rId9"/>
  </p:sldLayoutIdLst>
  <p:hf hdr="0" ftr="0" dt="0"/>
  <p:txStyles>
    <p:titleStyle>
      <a:lvl1pPr algn="l" defTabSz="914400" rtl="0" eaLnBrk="1" latinLnBrk="0" hangingPunct="1">
        <a:spcBef>
          <a:spcPct val="0"/>
        </a:spcBef>
        <a:buNone/>
        <a:defRPr sz="3200" b="1" kern="1200">
          <a:solidFill>
            <a:schemeClr val="bg1"/>
          </a:solidFill>
          <a:latin typeface="Georgia" panose="02040502050405020303" pitchFamily="18" charset="0"/>
          <a:ea typeface="+mj-ea"/>
          <a:cs typeface="+mj-cs"/>
        </a:defRPr>
      </a:lvl1pPr>
    </p:titleStyle>
    <p:bodyStyle>
      <a:lvl1pPr marL="342900" indent="-342900" algn="l" defTabSz="914400" rtl="0" eaLnBrk="1" latinLnBrk="0" hangingPunct="1">
        <a:spcBef>
          <a:spcPct val="20000"/>
        </a:spcBef>
        <a:buClr>
          <a:srgbClr val="EE3524"/>
        </a:buClr>
        <a:buFont typeface="Wingdings" panose="05000000000000000000" pitchFamily="2" charset="2"/>
        <a:buChar char="§"/>
        <a:defRPr sz="2400" kern="1200">
          <a:solidFill>
            <a:schemeClr val="accent1"/>
          </a:solidFill>
          <a:latin typeface="Arial" panose="020B0604020202020204" pitchFamily="34" charset="0"/>
          <a:ea typeface="Open Sans" panose="020B0606030504020204" pitchFamily="34" charset="0"/>
          <a:cs typeface="Arial" panose="020B0604020202020204" pitchFamily="34" charset="0"/>
        </a:defRPr>
      </a:lvl1pPr>
      <a:lvl2pPr marL="742950" indent="-285750" algn="l" defTabSz="914400" rtl="0" eaLnBrk="1" latinLnBrk="0" hangingPunct="1">
        <a:spcBef>
          <a:spcPct val="20000"/>
        </a:spcBef>
        <a:buClr>
          <a:srgbClr val="EE3524"/>
        </a:buClr>
        <a:buFont typeface="Arial" panose="020B0604020202020204" pitchFamily="34" charset="0"/>
        <a:buChar char="–"/>
        <a:defRPr sz="2200" kern="1200">
          <a:solidFill>
            <a:schemeClr val="accent1"/>
          </a:solidFill>
          <a:latin typeface="Arial" panose="020B0604020202020204" pitchFamily="34" charset="0"/>
          <a:ea typeface="Open Sans" panose="020B0606030504020204" pitchFamily="34" charset="0"/>
          <a:cs typeface="Arial" panose="020B0604020202020204" pitchFamily="34" charset="0"/>
        </a:defRPr>
      </a:lvl2pPr>
      <a:lvl3pPr marL="1143000" indent="-228600" algn="l" defTabSz="914400" rtl="0" eaLnBrk="1" latinLnBrk="0" hangingPunct="1">
        <a:spcBef>
          <a:spcPct val="20000"/>
        </a:spcBef>
        <a:buClr>
          <a:srgbClr val="EE3524"/>
        </a:buClr>
        <a:buFont typeface="Arial" panose="020B0604020202020204" pitchFamily="34" charset="0"/>
        <a:buChar char="•"/>
        <a:defRPr sz="2000" kern="1200">
          <a:solidFill>
            <a:schemeClr val="accent1"/>
          </a:solidFill>
          <a:latin typeface="Arial" panose="020B0604020202020204" pitchFamily="34" charset="0"/>
          <a:ea typeface="Open Sans" panose="020B0606030504020204" pitchFamily="34" charset="0"/>
          <a:cs typeface="Arial" panose="020B0604020202020204" pitchFamily="34" charset="0"/>
        </a:defRPr>
      </a:lvl3pPr>
      <a:lvl4pPr marL="1600200" indent="-228600" algn="l" defTabSz="914400" rtl="0" eaLnBrk="1" latinLnBrk="0" hangingPunct="1">
        <a:spcBef>
          <a:spcPct val="20000"/>
        </a:spcBef>
        <a:buClr>
          <a:srgbClr val="EE3524"/>
        </a:buClr>
        <a:buFont typeface="Courier New" panose="02070309020205020404" pitchFamily="49" charset="0"/>
        <a:buChar char="o"/>
        <a:defRPr sz="1800" kern="1200">
          <a:solidFill>
            <a:schemeClr val="accent1"/>
          </a:solidFill>
          <a:latin typeface="Arial" panose="020B0604020202020204" pitchFamily="34" charset="0"/>
          <a:ea typeface="Open Sans" panose="020B0606030504020204" pitchFamily="34" charset="0"/>
          <a:cs typeface="Arial" panose="020B0604020202020204" pitchFamily="34" charset="0"/>
        </a:defRPr>
      </a:lvl4pPr>
      <a:lvl5pPr marL="2057400" indent="-228600" algn="l" defTabSz="914400" rtl="0" eaLnBrk="1" latinLnBrk="0" hangingPunct="1">
        <a:spcBef>
          <a:spcPct val="20000"/>
        </a:spcBef>
        <a:buClr>
          <a:srgbClr val="EE3524"/>
        </a:buClr>
        <a:buFont typeface="Arial" panose="020B0604020202020204" pitchFamily="34" charset="0"/>
        <a:buChar char="»"/>
        <a:defRPr sz="1600" kern="1200">
          <a:solidFill>
            <a:schemeClr val="accent1"/>
          </a:solidFill>
          <a:latin typeface="Arial" panose="020B0604020202020204" pitchFamily="34" charset="0"/>
          <a:ea typeface="Open Sans" panose="020B0606030504020204" pitchFamily="34" charset="0"/>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9.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hyperlink" Target="mailto:Melissa.Haun@tn.gov" TargetMode="External"/><Relationship Id="rId2" Type="http://schemas.openxmlformats.org/officeDocument/2006/relationships/notesSlide" Target="../notesSlides/notesSlide73.xml"/><Relationship Id="rId1" Type="http://schemas.openxmlformats.org/officeDocument/2006/relationships/slideLayout" Target="../slideLayouts/slideLayout8.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Math: Standards Follow-Up </a:t>
            </a:r>
            <a:br>
              <a:rPr lang="en-US" dirty="0" smtClean="0"/>
            </a:br>
            <a:r>
              <a:rPr lang="en-US" dirty="0" smtClean="0"/>
              <a:t>Training</a:t>
            </a:r>
            <a:r>
              <a:rPr lang="en-US" dirty="0"/>
              <a:t/>
            </a:r>
            <a:br>
              <a:rPr lang="en-US" dirty="0"/>
            </a:br>
            <a:r>
              <a:rPr lang="en-US" dirty="0"/>
              <a:t>Grades 3-5</a:t>
            </a:r>
          </a:p>
        </p:txBody>
      </p:sp>
    </p:spTree>
    <p:extLst>
      <p:ext uri="{BB962C8B-B14F-4D97-AF65-F5344CB8AC3E}">
        <p14:creationId xmlns:p14="http://schemas.microsoft.com/office/powerpoint/2010/main" val="35340856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6D2451E-3285-438B-B188-C22B2A012BF6}" type="slidenum">
              <a:rPr lang="en-US" smtClean="0"/>
              <a:pPr/>
              <a:t>10</a:t>
            </a:fld>
            <a:endParaRPr lang="en-US" dirty="0"/>
          </a:p>
        </p:txBody>
      </p:sp>
      <p:sp>
        <p:nvSpPr>
          <p:cNvPr id="3" name="Title 2"/>
          <p:cNvSpPr>
            <a:spLocks noGrp="1"/>
          </p:cNvSpPr>
          <p:nvPr>
            <p:ph type="title"/>
          </p:nvPr>
        </p:nvSpPr>
        <p:spPr/>
        <p:txBody>
          <a:bodyPr>
            <a:normAutofit fontScale="90000"/>
          </a:bodyPr>
          <a:lstStyle/>
          <a:p>
            <a:r>
              <a:rPr lang="en-US" dirty="0"/>
              <a:t>Instructional Focus </a:t>
            </a:r>
            <a:r>
              <a:rPr lang="en-US" dirty="0" smtClean="0"/>
              <a:t>Document-Evidence of Learning Statements</a:t>
            </a:r>
            <a:endParaRPr lang="en-US" dirty="0"/>
          </a:p>
        </p:txBody>
      </p:sp>
      <p:pic>
        <p:nvPicPr>
          <p:cNvPr id="7" name="Picture 6"/>
          <p:cNvPicPr>
            <a:picLocks noChangeAspect="1"/>
          </p:cNvPicPr>
          <p:nvPr/>
        </p:nvPicPr>
        <p:blipFill>
          <a:blip r:embed="rId3"/>
          <a:stretch>
            <a:fillRect/>
          </a:stretch>
        </p:blipFill>
        <p:spPr>
          <a:xfrm>
            <a:off x="19260" y="1164823"/>
            <a:ext cx="7903866" cy="5590984"/>
          </a:xfrm>
          <a:prstGeom prst="rect">
            <a:avLst/>
          </a:prstGeom>
        </p:spPr>
      </p:pic>
      <p:sp>
        <p:nvSpPr>
          <p:cNvPr id="9" name="TextBox 8"/>
          <p:cNvSpPr txBox="1"/>
          <p:nvPr/>
        </p:nvSpPr>
        <p:spPr>
          <a:xfrm>
            <a:off x="7852996" y="2057400"/>
            <a:ext cx="1295400" cy="830997"/>
          </a:xfrm>
          <a:prstGeom prst="rect">
            <a:avLst/>
          </a:prstGeom>
          <a:noFill/>
        </p:spPr>
        <p:txBody>
          <a:bodyPr wrap="square" rtlCol="0">
            <a:spAutoFit/>
          </a:bodyPr>
          <a:lstStyle/>
          <a:p>
            <a:pPr algn="ctr"/>
            <a:r>
              <a:rPr lang="en-US" sz="1600" b="1" dirty="0" smtClean="0">
                <a:solidFill>
                  <a:schemeClr val="accent1"/>
                </a:solidFill>
              </a:rPr>
              <a:t>Evidence of Learning Statements</a:t>
            </a:r>
          </a:p>
        </p:txBody>
      </p:sp>
      <p:cxnSp>
        <p:nvCxnSpPr>
          <p:cNvPr id="11" name="Straight Arrow Connector 10"/>
          <p:cNvCxnSpPr/>
          <p:nvPr/>
        </p:nvCxnSpPr>
        <p:spPr>
          <a:xfrm flipH="1">
            <a:off x="7852996" y="2888397"/>
            <a:ext cx="692710" cy="15960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104043" y="4848741"/>
            <a:ext cx="7734300" cy="187273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283805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Instructional Focus </a:t>
            </a:r>
            <a:r>
              <a:rPr lang="en-US" dirty="0" smtClean="0"/>
              <a:t>Document-Evidence of Learning Statements</a:t>
            </a:r>
            <a:endParaRPr lang="en-US" dirty="0"/>
          </a:p>
        </p:txBody>
      </p:sp>
      <p:sp>
        <p:nvSpPr>
          <p:cNvPr id="4" name="Slide Number Placeholder 3"/>
          <p:cNvSpPr>
            <a:spLocks noGrp="1"/>
          </p:cNvSpPr>
          <p:nvPr>
            <p:ph type="sldNum" sz="quarter" idx="12"/>
          </p:nvPr>
        </p:nvSpPr>
        <p:spPr/>
        <p:txBody>
          <a:bodyPr/>
          <a:lstStyle/>
          <a:p>
            <a:fld id="{86D2451E-3285-438B-B188-C22B2A012BF6}" type="slidenum">
              <a:rPr lang="en-US" smtClean="0"/>
              <a:pPr/>
              <a:t>11</a:t>
            </a:fld>
            <a:endParaRPr lang="en-US" dirty="0"/>
          </a:p>
        </p:txBody>
      </p:sp>
      <p:sp>
        <p:nvSpPr>
          <p:cNvPr id="7" name="TextBox 6"/>
          <p:cNvSpPr txBox="1"/>
          <p:nvPr/>
        </p:nvSpPr>
        <p:spPr>
          <a:xfrm>
            <a:off x="186732" y="1208721"/>
            <a:ext cx="8728668" cy="5355312"/>
          </a:xfrm>
          <a:prstGeom prst="rect">
            <a:avLst/>
          </a:prstGeom>
          <a:noFill/>
        </p:spPr>
        <p:txBody>
          <a:bodyPr wrap="square" rtlCol="0">
            <a:spAutoFit/>
          </a:bodyPr>
          <a:lstStyle/>
          <a:p>
            <a:r>
              <a:rPr lang="en-US" dirty="0" smtClean="0">
                <a:solidFill>
                  <a:schemeClr val="accent1"/>
                </a:solidFill>
              </a:rPr>
              <a:t>The </a:t>
            </a:r>
            <a:r>
              <a:rPr lang="en-US" dirty="0">
                <a:solidFill>
                  <a:schemeClr val="accent1"/>
                </a:solidFill>
              </a:rPr>
              <a:t>four levels of the state assessment are as follows</a:t>
            </a:r>
            <a:r>
              <a:rPr lang="en-US" dirty="0" smtClean="0">
                <a:solidFill>
                  <a:schemeClr val="accent1"/>
                </a:solidFill>
              </a:rPr>
              <a:t>:</a:t>
            </a:r>
          </a:p>
          <a:p>
            <a:endParaRPr lang="en-US" dirty="0">
              <a:solidFill>
                <a:schemeClr val="accent1"/>
              </a:solidFill>
            </a:endParaRPr>
          </a:p>
          <a:p>
            <a:pPr lvl="0"/>
            <a:r>
              <a:rPr lang="en-US" dirty="0">
                <a:solidFill>
                  <a:schemeClr val="accent1"/>
                </a:solidFill>
              </a:rPr>
              <a:t>Level 1:  Performance at this level demonstrates that the student has a minimal understanding and has a nominal ability to apply the grade/course level knowledge and skills defined by the Tennessee academic standards</a:t>
            </a:r>
            <a:r>
              <a:rPr lang="en-US" dirty="0" smtClean="0">
                <a:solidFill>
                  <a:schemeClr val="accent1"/>
                </a:solidFill>
              </a:rPr>
              <a:t>.</a:t>
            </a:r>
          </a:p>
          <a:p>
            <a:pPr lvl="0"/>
            <a:endParaRPr lang="en-US" dirty="0">
              <a:solidFill>
                <a:schemeClr val="accent1"/>
              </a:solidFill>
            </a:endParaRPr>
          </a:p>
          <a:p>
            <a:pPr lvl="0"/>
            <a:r>
              <a:rPr lang="en-US" dirty="0">
                <a:solidFill>
                  <a:schemeClr val="accent1"/>
                </a:solidFill>
              </a:rPr>
              <a:t>Level 2:  Performance at this level demonstrates that the student is approaching understanding and has a partial ability to apply the grade/course level knowledge and skills defined by the Tennessee academic standards</a:t>
            </a:r>
            <a:r>
              <a:rPr lang="en-US" dirty="0" smtClean="0">
                <a:solidFill>
                  <a:schemeClr val="accent1"/>
                </a:solidFill>
              </a:rPr>
              <a:t>.</a:t>
            </a:r>
          </a:p>
          <a:p>
            <a:pPr lvl="0"/>
            <a:endParaRPr lang="en-US" dirty="0">
              <a:solidFill>
                <a:schemeClr val="accent1"/>
              </a:solidFill>
            </a:endParaRPr>
          </a:p>
          <a:p>
            <a:pPr lvl="0"/>
            <a:r>
              <a:rPr lang="en-US" dirty="0">
                <a:solidFill>
                  <a:schemeClr val="accent1"/>
                </a:solidFill>
              </a:rPr>
              <a:t>Level 3:  Performance at this level demonstrates that the student has a comprehensive understanding and thorough ability to apply the grade/course level knowledge and skills defined by the Tennessee academic standards</a:t>
            </a:r>
            <a:r>
              <a:rPr lang="en-US" dirty="0" smtClean="0">
                <a:solidFill>
                  <a:schemeClr val="accent1"/>
                </a:solidFill>
              </a:rPr>
              <a:t>.</a:t>
            </a:r>
          </a:p>
          <a:p>
            <a:pPr lvl="0"/>
            <a:endParaRPr lang="en-US" dirty="0">
              <a:solidFill>
                <a:schemeClr val="accent1"/>
              </a:solidFill>
            </a:endParaRPr>
          </a:p>
          <a:p>
            <a:pPr lvl="0"/>
            <a:r>
              <a:rPr lang="en-US" dirty="0">
                <a:solidFill>
                  <a:schemeClr val="accent1"/>
                </a:solidFill>
              </a:rPr>
              <a:t>Level 4:  Performance at this level demonstrates that the student has an extensive understanding and expert ability to apply the grade/course level knowledge and skills defined by the Tennessee academic standards.</a:t>
            </a:r>
          </a:p>
          <a:p>
            <a:r>
              <a:rPr lang="en-US" dirty="0" smtClean="0"/>
              <a:t>.</a:t>
            </a:r>
            <a:endParaRPr lang="en-US" dirty="0"/>
          </a:p>
          <a:p>
            <a:endParaRPr lang="en-US" dirty="0"/>
          </a:p>
        </p:txBody>
      </p:sp>
    </p:spTree>
    <p:extLst>
      <p:ext uri="{BB962C8B-B14F-4D97-AF65-F5344CB8AC3E}">
        <p14:creationId xmlns:p14="http://schemas.microsoft.com/office/powerpoint/2010/main" val="14302750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Instructional Focus </a:t>
            </a:r>
            <a:r>
              <a:rPr lang="en-US" dirty="0" smtClean="0"/>
              <a:t>Document-Evidence of Learning Statements</a:t>
            </a:r>
            <a:endParaRPr lang="en-US" dirty="0"/>
          </a:p>
        </p:txBody>
      </p:sp>
      <p:sp>
        <p:nvSpPr>
          <p:cNvPr id="4" name="Slide Number Placeholder 3"/>
          <p:cNvSpPr>
            <a:spLocks noGrp="1"/>
          </p:cNvSpPr>
          <p:nvPr>
            <p:ph type="sldNum" sz="quarter" idx="12"/>
          </p:nvPr>
        </p:nvSpPr>
        <p:spPr/>
        <p:txBody>
          <a:bodyPr/>
          <a:lstStyle/>
          <a:p>
            <a:fld id="{86D2451E-3285-438B-B188-C22B2A012BF6}" type="slidenum">
              <a:rPr lang="en-US" smtClean="0"/>
              <a:pPr/>
              <a:t>12</a:t>
            </a:fld>
            <a:endParaRPr lang="en-US" dirty="0"/>
          </a:p>
        </p:txBody>
      </p:sp>
      <p:sp>
        <p:nvSpPr>
          <p:cNvPr id="7" name="TextBox 6"/>
          <p:cNvSpPr txBox="1"/>
          <p:nvPr/>
        </p:nvSpPr>
        <p:spPr>
          <a:xfrm>
            <a:off x="186732" y="1208721"/>
            <a:ext cx="8728668" cy="3693319"/>
          </a:xfrm>
          <a:prstGeom prst="rect">
            <a:avLst/>
          </a:prstGeom>
          <a:noFill/>
        </p:spPr>
        <p:txBody>
          <a:bodyPr wrap="square" rtlCol="0">
            <a:spAutoFit/>
          </a:bodyPr>
          <a:lstStyle/>
          <a:p>
            <a:r>
              <a:rPr lang="en-US" dirty="0">
                <a:solidFill>
                  <a:schemeClr val="accent1"/>
                </a:solidFill>
              </a:rPr>
              <a:t>The evidence of learning statements are guidance to help teachers connect the Tennessee mathematics standards with evidence of learning that can be collected through </a:t>
            </a:r>
            <a:r>
              <a:rPr lang="en-US" u="sng" dirty="0">
                <a:solidFill>
                  <a:schemeClr val="accent1"/>
                </a:solidFill>
              </a:rPr>
              <a:t>classroom assessments</a:t>
            </a:r>
            <a:r>
              <a:rPr lang="en-US" dirty="0">
                <a:solidFill>
                  <a:schemeClr val="accent1"/>
                </a:solidFill>
              </a:rPr>
              <a:t> to provide an indication of how students are tracking towards grade-level conceptual understanding of the Tennessee mathematics standards. </a:t>
            </a:r>
            <a:endParaRPr lang="en-US" dirty="0" smtClean="0">
              <a:solidFill>
                <a:schemeClr val="accent1"/>
              </a:solidFill>
            </a:endParaRPr>
          </a:p>
          <a:p>
            <a:endParaRPr lang="en-US" dirty="0">
              <a:solidFill>
                <a:schemeClr val="accent1"/>
              </a:solidFill>
            </a:endParaRPr>
          </a:p>
          <a:p>
            <a:r>
              <a:rPr lang="en-US" dirty="0">
                <a:solidFill>
                  <a:schemeClr val="accent1"/>
                </a:solidFill>
              </a:rPr>
              <a:t>The evidence of learning statements are categorized </a:t>
            </a:r>
            <a:r>
              <a:rPr lang="en-US" dirty="0" smtClean="0">
                <a:solidFill>
                  <a:schemeClr val="accent1"/>
                </a:solidFill>
              </a:rPr>
              <a:t>into four categories to </a:t>
            </a:r>
            <a:r>
              <a:rPr lang="en-US" dirty="0">
                <a:solidFill>
                  <a:schemeClr val="accent1"/>
                </a:solidFill>
              </a:rPr>
              <a:t>provide examples of what a student who has a particular level of conceptual understanding of the Tennessee mathematics standards will most likely be able to do in a classroom setting.  The provided evidence of learning statements are examples of what students will most likely be able to do and do not represent an exhaustive list.</a:t>
            </a:r>
          </a:p>
          <a:p>
            <a:endParaRPr lang="en-US" dirty="0"/>
          </a:p>
          <a:p>
            <a:endParaRPr lang="en-US" dirty="0"/>
          </a:p>
        </p:txBody>
      </p:sp>
    </p:spTree>
    <p:extLst>
      <p:ext uri="{BB962C8B-B14F-4D97-AF65-F5344CB8AC3E}">
        <p14:creationId xmlns:p14="http://schemas.microsoft.com/office/powerpoint/2010/main" val="9663053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6D2451E-3285-438B-B188-C22B2A012BF6}" type="slidenum">
              <a:rPr lang="en-US" smtClean="0"/>
              <a:pPr/>
              <a:t>13</a:t>
            </a:fld>
            <a:endParaRPr lang="en-US" dirty="0"/>
          </a:p>
        </p:txBody>
      </p:sp>
      <p:sp>
        <p:nvSpPr>
          <p:cNvPr id="3" name="Title 2"/>
          <p:cNvSpPr>
            <a:spLocks noGrp="1"/>
          </p:cNvSpPr>
          <p:nvPr>
            <p:ph type="title"/>
          </p:nvPr>
        </p:nvSpPr>
        <p:spPr/>
        <p:txBody>
          <a:bodyPr>
            <a:normAutofit fontScale="90000"/>
          </a:bodyPr>
          <a:lstStyle/>
          <a:p>
            <a:r>
              <a:rPr lang="en-US" dirty="0"/>
              <a:t>Instructional Focus </a:t>
            </a:r>
            <a:r>
              <a:rPr lang="en-US" dirty="0" smtClean="0"/>
              <a:t>Document-Evidence of Learning Statements</a:t>
            </a:r>
            <a:endParaRPr lang="en-US" dirty="0"/>
          </a:p>
        </p:txBody>
      </p:sp>
      <p:pic>
        <p:nvPicPr>
          <p:cNvPr id="7" name="Picture 6"/>
          <p:cNvPicPr>
            <a:picLocks noChangeAspect="1"/>
          </p:cNvPicPr>
          <p:nvPr/>
        </p:nvPicPr>
        <p:blipFill>
          <a:blip r:embed="rId3"/>
          <a:stretch>
            <a:fillRect/>
          </a:stretch>
        </p:blipFill>
        <p:spPr>
          <a:xfrm>
            <a:off x="19260" y="1164823"/>
            <a:ext cx="7725167" cy="5464577"/>
          </a:xfrm>
          <a:prstGeom prst="rect">
            <a:avLst/>
          </a:prstGeom>
        </p:spPr>
      </p:pic>
      <p:sp>
        <p:nvSpPr>
          <p:cNvPr id="9" name="TextBox 8"/>
          <p:cNvSpPr txBox="1"/>
          <p:nvPr/>
        </p:nvSpPr>
        <p:spPr>
          <a:xfrm>
            <a:off x="7734300" y="4045803"/>
            <a:ext cx="1447800" cy="830997"/>
          </a:xfrm>
          <a:prstGeom prst="rect">
            <a:avLst/>
          </a:prstGeom>
          <a:noFill/>
        </p:spPr>
        <p:txBody>
          <a:bodyPr wrap="square" rtlCol="0">
            <a:spAutoFit/>
          </a:bodyPr>
          <a:lstStyle/>
          <a:p>
            <a:pPr algn="ctr"/>
            <a:r>
              <a:rPr lang="en-US" sz="1600" b="1" dirty="0" smtClean="0">
                <a:solidFill>
                  <a:schemeClr val="accent1"/>
                </a:solidFill>
              </a:rPr>
              <a:t>Instructional Focus Statements</a:t>
            </a:r>
          </a:p>
        </p:txBody>
      </p:sp>
      <p:cxnSp>
        <p:nvCxnSpPr>
          <p:cNvPr id="11" name="Straight Arrow Connector 10"/>
          <p:cNvCxnSpPr/>
          <p:nvPr/>
        </p:nvCxnSpPr>
        <p:spPr>
          <a:xfrm flipH="1">
            <a:off x="7640659" y="4898623"/>
            <a:ext cx="786351" cy="20677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637378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pPr marL="0" indent="0">
              <a:buNone/>
            </a:pPr>
            <a:r>
              <a:rPr lang="en-US" dirty="0"/>
              <a:t>Instructional focus statements provide guidance to clarify the types of instruction that will help a student progress along a continuum of learning.  These statements are written to provide strong guidance around Tier I, on-grade level instruction.  Thus, the instructional focus statements are written for level 3 and 4.</a:t>
            </a:r>
          </a:p>
        </p:txBody>
      </p:sp>
      <p:sp>
        <p:nvSpPr>
          <p:cNvPr id="3" name="Title 2"/>
          <p:cNvSpPr>
            <a:spLocks noGrp="1"/>
          </p:cNvSpPr>
          <p:nvPr>
            <p:ph type="title"/>
          </p:nvPr>
        </p:nvSpPr>
        <p:spPr/>
        <p:txBody>
          <a:bodyPr>
            <a:normAutofit fontScale="90000"/>
          </a:bodyPr>
          <a:lstStyle/>
          <a:p>
            <a:r>
              <a:rPr lang="en-US" dirty="0"/>
              <a:t>Instructional Focus </a:t>
            </a:r>
            <a:r>
              <a:rPr lang="en-US" dirty="0" smtClean="0"/>
              <a:t>Instructional Focus Statements</a:t>
            </a:r>
            <a:endParaRPr lang="en-US" dirty="0"/>
          </a:p>
        </p:txBody>
      </p:sp>
      <p:sp>
        <p:nvSpPr>
          <p:cNvPr id="2" name="Slide Number Placeholder 1"/>
          <p:cNvSpPr>
            <a:spLocks noGrp="1"/>
          </p:cNvSpPr>
          <p:nvPr>
            <p:ph type="sldNum" sz="quarter" idx="12"/>
          </p:nvPr>
        </p:nvSpPr>
        <p:spPr/>
        <p:txBody>
          <a:bodyPr/>
          <a:lstStyle/>
          <a:p>
            <a:fld id="{86D2451E-3285-438B-B188-C22B2A012BF6}" type="slidenum">
              <a:rPr lang="en-US" smtClean="0"/>
              <a:pPr/>
              <a:t>14</a:t>
            </a:fld>
            <a:endParaRPr lang="en-US" dirty="0"/>
          </a:p>
        </p:txBody>
      </p:sp>
    </p:spTree>
    <p:extLst>
      <p:ext uri="{BB962C8B-B14F-4D97-AF65-F5344CB8AC3E}">
        <p14:creationId xmlns:p14="http://schemas.microsoft.com/office/powerpoint/2010/main" val="201434482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r>
              <a:rPr lang="en-US" dirty="0"/>
              <a:t>With a partner, find standard 3.NF.A.2</a:t>
            </a:r>
          </a:p>
          <a:p>
            <a:r>
              <a:rPr lang="en-US" dirty="0"/>
              <a:t>Read the standards, the </a:t>
            </a:r>
            <a:r>
              <a:rPr lang="en-US" dirty="0" smtClean="0"/>
              <a:t>evidence of learning statements, </a:t>
            </a:r>
            <a:r>
              <a:rPr lang="en-US" dirty="0"/>
              <a:t>and the instructional focus for 3.NF.A.2, 3.NF.A.2a, and 3.NF.2b.</a:t>
            </a:r>
          </a:p>
          <a:p>
            <a:endParaRPr lang="en-US" dirty="0"/>
          </a:p>
          <a:p>
            <a:r>
              <a:rPr lang="en-US" dirty="0"/>
              <a:t>What was your biggest ah-ha moment?</a:t>
            </a:r>
          </a:p>
          <a:p>
            <a:r>
              <a:rPr lang="en-US" dirty="0"/>
              <a:t>How might you use this document in your classroom?</a:t>
            </a:r>
          </a:p>
        </p:txBody>
      </p:sp>
      <p:sp>
        <p:nvSpPr>
          <p:cNvPr id="3" name="Title 2"/>
          <p:cNvSpPr>
            <a:spLocks noGrp="1"/>
          </p:cNvSpPr>
          <p:nvPr>
            <p:ph type="title"/>
          </p:nvPr>
        </p:nvSpPr>
        <p:spPr/>
        <p:txBody>
          <a:bodyPr/>
          <a:lstStyle/>
          <a:p>
            <a:r>
              <a:rPr lang="en-US" dirty="0"/>
              <a:t>Examining a Standard</a:t>
            </a:r>
          </a:p>
        </p:txBody>
      </p:sp>
      <p:sp>
        <p:nvSpPr>
          <p:cNvPr id="2" name="Slide Number Placeholder 1"/>
          <p:cNvSpPr>
            <a:spLocks noGrp="1"/>
          </p:cNvSpPr>
          <p:nvPr>
            <p:ph type="sldNum" sz="quarter" idx="12"/>
          </p:nvPr>
        </p:nvSpPr>
        <p:spPr/>
        <p:txBody>
          <a:bodyPr/>
          <a:lstStyle/>
          <a:p>
            <a:fld id="{86D2451E-3285-438B-B188-C22B2A012BF6}" type="slidenum">
              <a:rPr lang="en-US" smtClean="0"/>
              <a:pPr/>
              <a:t>15</a:t>
            </a:fld>
            <a:endParaRPr lang="en-US" dirty="0"/>
          </a:p>
        </p:txBody>
      </p:sp>
    </p:spTree>
    <p:extLst>
      <p:ext uri="{BB962C8B-B14F-4D97-AF65-F5344CB8AC3E}">
        <p14:creationId xmlns:p14="http://schemas.microsoft.com/office/powerpoint/2010/main" val="6536846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Assessments</a:t>
            </a:r>
          </a:p>
        </p:txBody>
      </p:sp>
    </p:spTree>
    <p:extLst>
      <p:ext uri="{BB962C8B-B14F-4D97-AF65-F5344CB8AC3E}">
        <p14:creationId xmlns:p14="http://schemas.microsoft.com/office/powerpoint/2010/main" val="342661408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6D2451E-3285-438B-B188-C22B2A012BF6}" type="slidenum">
              <a:rPr lang="en-US" smtClean="0"/>
              <a:pPr/>
              <a:t>17</a:t>
            </a:fld>
            <a:endParaRPr lang="en-US" dirty="0"/>
          </a:p>
        </p:txBody>
      </p:sp>
      <p:sp>
        <p:nvSpPr>
          <p:cNvPr id="3" name="Title 2"/>
          <p:cNvSpPr>
            <a:spLocks noGrp="1"/>
          </p:cNvSpPr>
          <p:nvPr>
            <p:ph type="title"/>
          </p:nvPr>
        </p:nvSpPr>
        <p:spPr/>
        <p:txBody>
          <a:bodyPr>
            <a:normAutofit/>
          </a:bodyPr>
          <a:lstStyle/>
          <a:p>
            <a:r>
              <a:rPr lang="en-US" dirty="0"/>
              <a:t>Connecting Standards and Assessment</a:t>
            </a:r>
          </a:p>
        </p:txBody>
      </p:sp>
      <p:grpSp>
        <p:nvGrpSpPr>
          <p:cNvPr id="52" name="Group 51"/>
          <p:cNvGrpSpPr/>
          <p:nvPr/>
        </p:nvGrpSpPr>
        <p:grpSpPr>
          <a:xfrm>
            <a:off x="2434614" y="1355305"/>
            <a:ext cx="2209801" cy="2209800"/>
            <a:chOff x="1953205" y="1384152"/>
            <a:chExt cx="2209801" cy="2209800"/>
          </a:xfrm>
        </p:grpSpPr>
        <p:grpSp>
          <p:nvGrpSpPr>
            <p:cNvPr id="43" name="Group 42"/>
            <p:cNvGrpSpPr/>
            <p:nvPr/>
          </p:nvGrpSpPr>
          <p:grpSpPr>
            <a:xfrm>
              <a:off x="1953205" y="1384152"/>
              <a:ext cx="2209801" cy="2209800"/>
              <a:chOff x="1953205" y="1384152"/>
              <a:chExt cx="2209801" cy="2209800"/>
            </a:xfrm>
          </p:grpSpPr>
          <p:sp>
            <p:nvSpPr>
              <p:cNvPr id="4" name="Rounded Rectangle 3"/>
              <p:cNvSpPr/>
              <p:nvPr/>
            </p:nvSpPr>
            <p:spPr>
              <a:xfrm>
                <a:off x="2825501" y="1384152"/>
                <a:ext cx="381000" cy="2209800"/>
              </a:xfrm>
              <a:prstGeom prst="round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rot="16200000">
                <a:off x="2867606" y="1384151"/>
                <a:ext cx="381000" cy="2209800"/>
              </a:xfrm>
              <a:prstGeom prst="round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2195046" y="1627601"/>
                <a:ext cx="1726120" cy="1722901"/>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rot="2833119">
                <a:off x="2867605" y="1336680"/>
                <a:ext cx="381000" cy="2209800"/>
              </a:xfrm>
              <a:prstGeom prst="round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p:nvSpPr>
            <p:spPr>
              <a:xfrm rot="18893399">
                <a:off x="2867605" y="1410481"/>
                <a:ext cx="381000" cy="2209800"/>
              </a:xfrm>
              <a:prstGeom prst="round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2589687" y="1970450"/>
                <a:ext cx="936837" cy="914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TextBox 44"/>
            <p:cNvSpPr txBox="1"/>
            <p:nvPr/>
          </p:nvSpPr>
          <p:spPr>
            <a:xfrm>
              <a:off x="2055259" y="2243964"/>
              <a:ext cx="2107747" cy="461665"/>
            </a:xfrm>
            <a:prstGeom prst="rect">
              <a:avLst/>
            </a:prstGeom>
            <a:noFill/>
          </p:spPr>
          <p:txBody>
            <a:bodyPr wrap="square" rtlCol="0">
              <a:spAutoFit/>
            </a:bodyPr>
            <a:lstStyle/>
            <a:p>
              <a:r>
                <a:rPr lang="en-US" sz="2400" b="1" dirty="0"/>
                <a:t>Assessment</a:t>
              </a:r>
            </a:p>
          </p:txBody>
        </p:sp>
      </p:grpSp>
      <p:grpSp>
        <p:nvGrpSpPr>
          <p:cNvPr id="55" name="Group 54"/>
          <p:cNvGrpSpPr/>
          <p:nvPr/>
        </p:nvGrpSpPr>
        <p:grpSpPr>
          <a:xfrm>
            <a:off x="5252739" y="4416718"/>
            <a:ext cx="2209801" cy="2209800"/>
            <a:chOff x="4771330" y="4445565"/>
            <a:chExt cx="2209801" cy="2209800"/>
          </a:xfrm>
        </p:grpSpPr>
        <p:grpSp>
          <p:nvGrpSpPr>
            <p:cNvPr id="41" name="Group 40"/>
            <p:cNvGrpSpPr/>
            <p:nvPr/>
          </p:nvGrpSpPr>
          <p:grpSpPr>
            <a:xfrm>
              <a:off x="4771330" y="4445565"/>
              <a:ext cx="2209801" cy="2209800"/>
              <a:chOff x="4813320" y="4438083"/>
              <a:chExt cx="2209801" cy="2209800"/>
            </a:xfrm>
          </p:grpSpPr>
          <p:sp>
            <p:nvSpPr>
              <p:cNvPr id="28" name="Rounded Rectangle 27"/>
              <p:cNvSpPr/>
              <p:nvPr/>
            </p:nvSpPr>
            <p:spPr>
              <a:xfrm>
                <a:off x="5685616" y="4438083"/>
                <a:ext cx="381000" cy="2209800"/>
              </a:xfrm>
              <a:prstGeom prst="round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ounded Rectangle 28"/>
              <p:cNvSpPr/>
              <p:nvPr/>
            </p:nvSpPr>
            <p:spPr>
              <a:xfrm rot="16200000">
                <a:off x="5727721" y="4438082"/>
                <a:ext cx="381000" cy="2209800"/>
              </a:xfrm>
              <a:prstGeom prst="round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5055161" y="4681532"/>
                <a:ext cx="1726120" cy="1722901"/>
              </a:xfrm>
              <a:prstGeom prst="ellips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ounded Rectangle 30"/>
              <p:cNvSpPr/>
              <p:nvPr/>
            </p:nvSpPr>
            <p:spPr>
              <a:xfrm rot="2833119">
                <a:off x="5727720" y="4390611"/>
                <a:ext cx="381000" cy="2209800"/>
              </a:xfrm>
              <a:prstGeom prst="round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ounded Rectangle 31"/>
              <p:cNvSpPr/>
              <p:nvPr/>
            </p:nvSpPr>
            <p:spPr>
              <a:xfrm rot="18893399">
                <a:off x="5727720" y="4464412"/>
                <a:ext cx="381000" cy="2209800"/>
              </a:xfrm>
              <a:prstGeom prst="round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5449802" y="5024381"/>
                <a:ext cx="936837" cy="914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TextBox 45"/>
            <p:cNvSpPr txBox="1"/>
            <p:nvPr/>
          </p:nvSpPr>
          <p:spPr>
            <a:xfrm>
              <a:off x="4935899" y="5278100"/>
              <a:ext cx="1945662" cy="461665"/>
            </a:xfrm>
            <a:prstGeom prst="rect">
              <a:avLst/>
            </a:prstGeom>
            <a:noFill/>
          </p:spPr>
          <p:txBody>
            <a:bodyPr wrap="square" rtlCol="0">
              <a:spAutoFit/>
            </a:bodyPr>
            <a:lstStyle/>
            <a:p>
              <a:r>
                <a:rPr lang="en-US" sz="2400" b="1" dirty="0"/>
                <a:t>Curriculum</a:t>
              </a:r>
            </a:p>
          </p:txBody>
        </p:sp>
      </p:grpSp>
      <p:grpSp>
        <p:nvGrpSpPr>
          <p:cNvPr id="54" name="Group 53"/>
          <p:cNvGrpSpPr/>
          <p:nvPr/>
        </p:nvGrpSpPr>
        <p:grpSpPr>
          <a:xfrm>
            <a:off x="3897039" y="2865657"/>
            <a:ext cx="2218144" cy="2268169"/>
            <a:chOff x="3415630" y="2894504"/>
            <a:chExt cx="2218144" cy="2268169"/>
          </a:xfrm>
        </p:grpSpPr>
        <p:grpSp>
          <p:nvGrpSpPr>
            <p:cNvPr id="44" name="Group 43"/>
            <p:cNvGrpSpPr/>
            <p:nvPr/>
          </p:nvGrpSpPr>
          <p:grpSpPr>
            <a:xfrm>
              <a:off x="3415630" y="2894504"/>
              <a:ext cx="2218144" cy="2268169"/>
              <a:chOff x="3472348" y="2923069"/>
              <a:chExt cx="2218144" cy="2268169"/>
            </a:xfrm>
          </p:grpSpPr>
          <p:sp>
            <p:nvSpPr>
              <p:cNvPr id="14" name="Rounded Rectangle 13"/>
              <p:cNvSpPr/>
              <p:nvPr/>
            </p:nvSpPr>
            <p:spPr>
              <a:xfrm rot="20491246">
                <a:off x="4346814" y="2981438"/>
                <a:ext cx="381000" cy="220980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rot="15091246">
                <a:off x="4386748" y="2968092"/>
                <a:ext cx="381000" cy="220980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rot="20491246">
                <a:off x="3714188" y="3211542"/>
                <a:ext cx="1726120" cy="1722901"/>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ounded Rectangle 16"/>
              <p:cNvSpPr/>
              <p:nvPr/>
            </p:nvSpPr>
            <p:spPr>
              <a:xfrm rot="1724365">
                <a:off x="4371700" y="2923069"/>
                <a:ext cx="381000" cy="220980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rot="17784645">
                <a:off x="4395092" y="2993065"/>
                <a:ext cx="381000" cy="220980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rot="20491246">
                <a:off x="4089367" y="3557557"/>
                <a:ext cx="936837" cy="914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8" name="TextBox 47"/>
            <p:cNvSpPr txBox="1"/>
            <p:nvPr/>
          </p:nvSpPr>
          <p:spPr>
            <a:xfrm>
              <a:off x="3657477" y="3761208"/>
              <a:ext cx="1945662" cy="461665"/>
            </a:xfrm>
            <a:prstGeom prst="rect">
              <a:avLst/>
            </a:prstGeom>
            <a:noFill/>
          </p:spPr>
          <p:txBody>
            <a:bodyPr wrap="square" rtlCol="0">
              <a:spAutoFit/>
            </a:bodyPr>
            <a:lstStyle/>
            <a:p>
              <a:r>
                <a:rPr lang="en-US" sz="2400" b="1" dirty="0"/>
                <a:t>Instruction</a:t>
              </a:r>
            </a:p>
          </p:txBody>
        </p:sp>
      </p:grpSp>
      <p:grpSp>
        <p:nvGrpSpPr>
          <p:cNvPr id="58" name="Group 57"/>
          <p:cNvGrpSpPr/>
          <p:nvPr/>
        </p:nvGrpSpPr>
        <p:grpSpPr>
          <a:xfrm>
            <a:off x="5266927" y="1469202"/>
            <a:ext cx="2480909" cy="2259813"/>
            <a:chOff x="4785518" y="1498049"/>
            <a:chExt cx="2480909" cy="2259813"/>
          </a:xfrm>
        </p:grpSpPr>
        <p:sp>
          <p:nvSpPr>
            <p:cNvPr id="22" name="Rounded Rectangle 21"/>
            <p:cNvSpPr/>
            <p:nvPr/>
          </p:nvSpPr>
          <p:spPr>
            <a:xfrm rot="15984821">
              <a:off x="5829779" y="1545427"/>
              <a:ext cx="381000" cy="2209800"/>
            </a:xfrm>
            <a:prstGeom prst="round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7" name="Group 56"/>
            <p:cNvGrpSpPr/>
            <p:nvPr/>
          </p:nvGrpSpPr>
          <p:grpSpPr>
            <a:xfrm>
              <a:off x="4785518" y="1498049"/>
              <a:ext cx="2480909" cy="2259813"/>
              <a:chOff x="4785518" y="1498049"/>
              <a:chExt cx="2480909" cy="2259813"/>
            </a:xfrm>
          </p:grpSpPr>
          <p:sp>
            <p:nvSpPr>
              <p:cNvPr id="21" name="Rounded Rectangle 20"/>
              <p:cNvSpPr/>
              <p:nvPr/>
            </p:nvSpPr>
            <p:spPr>
              <a:xfrm rot="21384821">
                <a:off x="5787756" y="1548062"/>
                <a:ext cx="381000" cy="2209800"/>
              </a:xfrm>
              <a:prstGeom prst="round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rot="21384821">
                <a:off x="5157219" y="1788877"/>
                <a:ext cx="1726120" cy="1722901"/>
              </a:xfrm>
              <a:prstGeom prst="ellips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ounded Rectangle 23"/>
              <p:cNvSpPr/>
              <p:nvPr/>
            </p:nvSpPr>
            <p:spPr>
              <a:xfrm rot="2617940">
                <a:off x="5826809" y="1498049"/>
                <a:ext cx="381000" cy="2209800"/>
              </a:xfrm>
              <a:prstGeom prst="round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ounded Rectangle 24"/>
              <p:cNvSpPr/>
              <p:nvPr/>
            </p:nvSpPr>
            <p:spPr>
              <a:xfrm rot="18678220">
                <a:off x="5831425" y="1571705"/>
                <a:ext cx="381000" cy="2209800"/>
              </a:xfrm>
              <a:prstGeom prst="round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rot="21384821">
                <a:off x="5548019" y="2131846"/>
                <a:ext cx="936837" cy="914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p:cNvSpPr txBox="1"/>
              <p:nvPr/>
            </p:nvSpPr>
            <p:spPr>
              <a:xfrm>
                <a:off x="4785518" y="2069731"/>
                <a:ext cx="2480909" cy="830997"/>
              </a:xfrm>
              <a:prstGeom prst="rect">
                <a:avLst/>
              </a:prstGeom>
              <a:noFill/>
            </p:spPr>
            <p:txBody>
              <a:bodyPr wrap="square" rtlCol="0">
                <a:spAutoFit/>
              </a:bodyPr>
              <a:lstStyle/>
              <a:p>
                <a:pPr algn="ctr"/>
                <a:r>
                  <a:rPr lang="en-US" sz="2400" b="1" dirty="0"/>
                  <a:t>Teacher Development</a:t>
                </a:r>
              </a:p>
            </p:txBody>
          </p:sp>
        </p:grpSp>
      </p:grpSp>
      <p:grpSp>
        <p:nvGrpSpPr>
          <p:cNvPr id="51" name="Group 50"/>
          <p:cNvGrpSpPr/>
          <p:nvPr/>
        </p:nvGrpSpPr>
        <p:grpSpPr>
          <a:xfrm>
            <a:off x="1066800" y="3465715"/>
            <a:ext cx="3191240" cy="2819402"/>
            <a:chOff x="585391" y="3494562"/>
            <a:chExt cx="3191240" cy="2819402"/>
          </a:xfrm>
        </p:grpSpPr>
        <p:sp>
          <p:nvSpPr>
            <p:cNvPr id="35" name="Rounded Rectangle 34"/>
            <p:cNvSpPr/>
            <p:nvPr/>
          </p:nvSpPr>
          <p:spPr>
            <a:xfrm>
              <a:off x="1887527" y="3494562"/>
              <a:ext cx="538128" cy="281940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ounded Rectangle 35"/>
            <p:cNvSpPr/>
            <p:nvPr/>
          </p:nvSpPr>
          <p:spPr>
            <a:xfrm rot="16200000">
              <a:off x="1973008" y="3343691"/>
              <a:ext cx="486104" cy="312114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997066" y="3805170"/>
              <a:ext cx="2437988" cy="219818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ounded Rectangle 37"/>
            <p:cNvSpPr/>
            <p:nvPr/>
          </p:nvSpPr>
          <p:spPr>
            <a:xfrm rot="2833119">
              <a:off x="1902910" y="3323115"/>
              <a:ext cx="486104" cy="312114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ounded Rectangle 38"/>
            <p:cNvSpPr/>
            <p:nvPr/>
          </p:nvSpPr>
          <p:spPr>
            <a:xfrm rot="18893399">
              <a:off x="1973007" y="3377284"/>
              <a:ext cx="486104" cy="312114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1554461" y="4242598"/>
              <a:ext cx="1323197" cy="1166649"/>
            </a:xfrm>
            <a:prstGeom prst="ellipse">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p:cNvSpPr txBox="1"/>
            <p:nvPr/>
          </p:nvSpPr>
          <p:spPr>
            <a:xfrm>
              <a:off x="1142667" y="4542548"/>
              <a:ext cx="2246447" cy="584775"/>
            </a:xfrm>
            <a:prstGeom prst="rect">
              <a:avLst/>
            </a:prstGeom>
            <a:noFill/>
          </p:spPr>
          <p:txBody>
            <a:bodyPr wrap="square" rtlCol="0">
              <a:spAutoFit/>
            </a:bodyPr>
            <a:lstStyle/>
            <a:p>
              <a:r>
                <a:rPr lang="en-US" sz="3200" b="1" dirty="0">
                  <a:solidFill>
                    <a:schemeClr val="bg1"/>
                  </a:solidFill>
                </a:rPr>
                <a:t>Standards</a:t>
              </a:r>
            </a:p>
          </p:txBody>
        </p:sp>
      </p:grpSp>
    </p:spTree>
    <p:extLst>
      <p:ext uri="{BB962C8B-B14F-4D97-AF65-F5344CB8AC3E}">
        <p14:creationId xmlns:p14="http://schemas.microsoft.com/office/powerpoint/2010/main" val="136995972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normAutofit/>
          </a:bodyPr>
          <a:lstStyle/>
          <a:p>
            <a:pPr marL="0" indent="0">
              <a:buNone/>
            </a:pPr>
            <a:r>
              <a:rPr lang="en-US" sz="3200" b="1" dirty="0">
                <a:solidFill>
                  <a:srgbClr val="FF0000"/>
                </a:solidFill>
              </a:rPr>
              <a:t>Turn and Talk</a:t>
            </a:r>
          </a:p>
          <a:p>
            <a:pPr marL="0" indent="0">
              <a:buNone/>
            </a:pPr>
            <a:endParaRPr lang="en-US" sz="3200" dirty="0"/>
          </a:p>
          <a:p>
            <a:pPr marL="0" indent="0">
              <a:buNone/>
            </a:pPr>
            <a:r>
              <a:rPr lang="en-US" sz="3200" dirty="0"/>
              <a:t>How would you define an “aligned system of assessments”?</a:t>
            </a:r>
          </a:p>
        </p:txBody>
      </p:sp>
      <p:sp>
        <p:nvSpPr>
          <p:cNvPr id="4" name="Title 3"/>
          <p:cNvSpPr>
            <a:spLocks noGrp="1"/>
          </p:cNvSpPr>
          <p:nvPr>
            <p:ph type="title"/>
          </p:nvPr>
        </p:nvSpPr>
        <p:spPr/>
        <p:txBody>
          <a:bodyPr/>
          <a:lstStyle/>
          <a:p>
            <a:r>
              <a:rPr lang="en-US" dirty="0"/>
              <a:t>Aligned System of Assessments</a:t>
            </a:r>
          </a:p>
        </p:txBody>
      </p:sp>
      <p:sp>
        <p:nvSpPr>
          <p:cNvPr id="2" name="Slide Number Placeholder 1"/>
          <p:cNvSpPr>
            <a:spLocks noGrp="1"/>
          </p:cNvSpPr>
          <p:nvPr>
            <p:ph type="sldNum" sz="quarter" idx="12"/>
          </p:nvPr>
        </p:nvSpPr>
        <p:spPr/>
        <p:txBody>
          <a:bodyPr/>
          <a:lstStyle/>
          <a:p>
            <a:fld id="{86D2451E-3285-438B-B188-C22B2A012BF6}" type="slidenum">
              <a:rPr lang="en-US" smtClean="0"/>
              <a:pPr/>
              <a:t>18</a:t>
            </a:fld>
            <a:endParaRPr lang="en-US" dirty="0"/>
          </a:p>
        </p:txBody>
      </p:sp>
    </p:spTree>
    <p:extLst>
      <p:ext uri="{BB962C8B-B14F-4D97-AF65-F5344CB8AC3E}">
        <p14:creationId xmlns:p14="http://schemas.microsoft.com/office/powerpoint/2010/main" val="81921378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buNone/>
            </a:pPr>
            <a:r>
              <a:rPr lang="en-US" dirty="0"/>
              <a:t>An </a:t>
            </a:r>
            <a:r>
              <a:rPr lang="en-US" b="1" dirty="0">
                <a:solidFill>
                  <a:srgbClr val="FF0000"/>
                </a:solidFill>
              </a:rPr>
              <a:t>aligned</a:t>
            </a:r>
            <a:r>
              <a:rPr lang="en-US" dirty="0"/>
              <a:t> system of assessments is designed to address grade-level appropriate, subject-specific concepts and skills as outlined in the Tennessee Academic Standards.  </a:t>
            </a:r>
          </a:p>
        </p:txBody>
      </p:sp>
      <p:sp>
        <p:nvSpPr>
          <p:cNvPr id="3" name="Title 2"/>
          <p:cNvSpPr>
            <a:spLocks noGrp="1"/>
          </p:cNvSpPr>
          <p:nvPr>
            <p:ph type="title"/>
          </p:nvPr>
        </p:nvSpPr>
        <p:spPr/>
        <p:txBody>
          <a:bodyPr/>
          <a:lstStyle/>
          <a:p>
            <a:r>
              <a:rPr lang="en-US" dirty="0"/>
              <a:t>Aligned System of Assessments</a:t>
            </a:r>
          </a:p>
        </p:txBody>
      </p:sp>
      <p:sp>
        <p:nvSpPr>
          <p:cNvPr id="4" name="Slide Number Placeholder 3"/>
          <p:cNvSpPr>
            <a:spLocks noGrp="1"/>
          </p:cNvSpPr>
          <p:nvPr>
            <p:ph type="sldNum" sz="quarter" idx="12"/>
          </p:nvPr>
        </p:nvSpPr>
        <p:spPr/>
        <p:txBody>
          <a:bodyPr/>
          <a:lstStyle/>
          <a:p>
            <a:fld id="{86D2451E-3285-438B-B188-C22B2A012BF6}" type="slidenum">
              <a:rPr lang="en-US" smtClean="0"/>
              <a:pPr/>
              <a:t>19</a:t>
            </a:fld>
            <a:endParaRPr lang="en-US" dirty="0"/>
          </a:p>
        </p:txBody>
      </p:sp>
      <p:pic>
        <p:nvPicPr>
          <p:cNvPr id="1026" name="Picture 2" descr="https://b-i.forbesimg.com/jacobmorgan/files/2013/09/bring_togethe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81225" y="2895600"/>
            <a:ext cx="4552950" cy="26488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98215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Turn to your table groups and introduce yourself, highlighting the following:</a:t>
            </a:r>
          </a:p>
          <a:p>
            <a:pPr lvl="1"/>
            <a:r>
              <a:rPr lang="en-US" sz="2400" dirty="0"/>
              <a:t>Your name, school, and position/subject area/grade level </a:t>
            </a:r>
            <a:endParaRPr lang="en-US" sz="2400" dirty="0" smtClean="0"/>
          </a:p>
          <a:p>
            <a:pPr lvl="1"/>
            <a:r>
              <a:rPr lang="en-US" sz="2400" dirty="0" smtClean="0"/>
              <a:t>Your </a:t>
            </a:r>
            <a:r>
              <a:rPr lang="en-US" sz="2400" dirty="0"/>
              <a:t>goals for today’s workshop</a:t>
            </a:r>
          </a:p>
          <a:p>
            <a:pPr marL="0" indent="0">
              <a:buNone/>
            </a:pPr>
            <a:endParaRPr lang="en-US" dirty="0"/>
          </a:p>
        </p:txBody>
      </p:sp>
      <p:sp>
        <p:nvSpPr>
          <p:cNvPr id="3" name="Title 2"/>
          <p:cNvSpPr>
            <a:spLocks noGrp="1"/>
          </p:cNvSpPr>
          <p:nvPr>
            <p:ph type="title"/>
          </p:nvPr>
        </p:nvSpPr>
        <p:spPr/>
        <p:txBody>
          <a:bodyPr/>
          <a:lstStyle/>
          <a:p>
            <a:r>
              <a:rPr lang="en-US" dirty="0"/>
              <a:t>Introductions </a:t>
            </a:r>
          </a:p>
        </p:txBody>
      </p:sp>
      <p:sp>
        <p:nvSpPr>
          <p:cNvPr id="4" name="Slide Number Placeholder 3"/>
          <p:cNvSpPr>
            <a:spLocks noGrp="1"/>
          </p:cNvSpPr>
          <p:nvPr>
            <p:ph type="sldNum" sz="quarter" idx="12"/>
          </p:nvPr>
        </p:nvSpPr>
        <p:spPr/>
        <p:txBody>
          <a:bodyPr/>
          <a:lstStyle/>
          <a:p>
            <a:fld id="{86D2451E-3285-438B-B188-C22B2A012BF6}" type="slidenum">
              <a:rPr lang="en-US" smtClean="0"/>
              <a:pPr/>
              <a:t>2</a:t>
            </a:fld>
            <a:endParaRPr lang="en-US" dirty="0"/>
          </a:p>
        </p:txBody>
      </p:sp>
    </p:spTree>
    <p:extLst>
      <p:ext uri="{BB962C8B-B14F-4D97-AF65-F5344CB8AC3E}">
        <p14:creationId xmlns:p14="http://schemas.microsoft.com/office/powerpoint/2010/main" val="189631777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dirty="0"/>
              <a:t>An aligned </a:t>
            </a:r>
            <a:r>
              <a:rPr lang="en-US" b="1" dirty="0">
                <a:solidFill>
                  <a:srgbClr val="FF0000"/>
                </a:solidFill>
              </a:rPr>
              <a:t>system</a:t>
            </a:r>
            <a:r>
              <a:rPr lang="en-US" dirty="0"/>
              <a:t> of assessments is an assessment system comprised of formative (classroom, benchmark, exit tickets, </a:t>
            </a:r>
            <a:r>
              <a:rPr lang="en-US" dirty="0" err="1"/>
              <a:t>etc</a:t>
            </a:r>
            <a:r>
              <a:rPr lang="en-US" dirty="0"/>
              <a:t>…) and summative assessments to support and extend learning.</a:t>
            </a:r>
          </a:p>
        </p:txBody>
      </p:sp>
      <p:sp>
        <p:nvSpPr>
          <p:cNvPr id="3" name="Title 2"/>
          <p:cNvSpPr>
            <a:spLocks noGrp="1"/>
          </p:cNvSpPr>
          <p:nvPr>
            <p:ph type="title"/>
          </p:nvPr>
        </p:nvSpPr>
        <p:spPr/>
        <p:txBody>
          <a:bodyPr/>
          <a:lstStyle/>
          <a:p>
            <a:r>
              <a:rPr lang="en-US" dirty="0"/>
              <a:t>Aligned System of Assessments</a:t>
            </a:r>
          </a:p>
        </p:txBody>
      </p:sp>
      <p:sp>
        <p:nvSpPr>
          <p:cNvPr id="4" name="Slide Number Placeholder 3"/>
          <p:cNvSpPr>
            <a:spLocks noGrp="1"/>
          </p:cNvSpPr>
          <p:nvPr>
            <p:ph type="sldNum" sz="quarter" idx="12"/>
          </p:nvPr>
        </p:nvSpPr>
        <p:spPr/>
        <p:txBody>
          <a:bodyPr/>
          <a:lstStyle/>
          <a:p>
            <a:fld id="{86D2451E-3285-438B-B188-C22B2A012BF6}" type="slidenum">
              <a:rPr lang="en-US" smtClean="0"/>
              <a:pPr/>
              <a:t>20</a:t>
            </a:fld>
            <a:endParaRPr lang="en-US" dirty="0"/>
          </a:p>
        </p:txBody>
      </p:sp>
      <p:pic>
        <p:nvPicPr>
          <p:cNvPr id="2052" name="Picture 4" descr="http://www.iteology.co.za/images/support-service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10107" y="3352800"/>
            <a:ext cx="4295185" cy="22871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232137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buNone/>
            </a:pPr>
            <a:r>
              <a:rPr lang="en-US" dirty="0"/>
              <a:t>An aligned system of </a:t>
            </a:r>
            <a:r>
              <a:rPr lang="en-US" b="1" dirty="0">
                <a:solidFill>
                  <a:srgbClr val="FF0000"/>
                </a:solidFill>
              </a:rPr>
              <a:t>assessments</a:t>
            </a:r>
            <a:r>
              <a:rPr lang="en-US" dirty="0"/>
              <a:t>…</a:t>
            </a:r>
          </a:p>
          <a:p>
            <a:pPr marL="0" indent="0">
              <a:buNone/>
            </a:pPr>
            <a:endParaRPr lang="en-US" dirty="0"/>
          </a:p>
          <a:p>
            <a:pPr marL="0" indent="0">
              <a:buNone/>
            </a:pPr>
            <a:r>
              <a:rPr lang="en-US" dirty="0"/>
              <a:t>Assessment is the action or an instance of making a judgment about something.</a:t>
            </a:r>
          </a:p>
          <a:p>
            <a:pPr marL="0" indent="0">
              <a:buNone/>
            </a:pPr>
            <a:endParaRPr lang="en-US" dirty="0"/>
          </a:p>
          <a:p>
            <a:pPr marL="0" indent="0">
              <a:buNone/>
            </a:pPr>
            <a:r>
              <a:rPr lang="en-US" dirty="0"/>
              <a:t>Considering this definition of assessment, what are educators “making a judgement about” when assessing students?</a:t>
            </a:r>
          </a:p>
          <a:p>
            <a:pPr marL="0" indent="0">
              <a:buNone/>
            </a:pPr>
            <a:endParaRPr lang="en-US" dirty="0"/>
          </a:p>
          <a:p>
            <a:pPr marL="0" indent="0" algn="ctr">
              <a:buNone/>
            </a:pPr>
            <a:r>
              <a:rPr lang="en-US" sz="3200" b="1" dirty="0"/>
              <a:t>Turn and Talk to your Neighbor.</a:t>
            </a:r>
          </a:p>
        </p:txBody>
      </p:sp>
      <p:sp>
        <p:nvSpPr>
          <p:cNvPr id="3" name="Title 2"/>
          <p:cNvSpPr>
            <a:spLocks noGrp="1"/>
          </p:cNvSpPr>
          <p:nvPr>
            <p:ph type="title"/>
          </p:nvPr>
        </p:nvSpPr>
        <p:spPr/>
        <p:txBody>
          <a:bodyPr/>
          <a:lstStyle/>
          <a:p>
            <a:r>
              <a:rPr lang="en-US" dirty="0"/>
              <a:t>Aligned System of Assessments</a:t>
            </a:r>
          </a:p>
        </p:txBody>
      </p:sp>
      <p:sp>
        <p:nvSpPr>
          <p:cNvPr id="4" name="Slide Number Placeholder 3"/>
          <p:cNvSpPr>
            <a:spLocks noGrp="1"/>
          </p:cNvSpPr>
          <p:nvPr>
            <p:ph type="sldNum" sz="quarter" idx="12"/>
          </p:nvPr>
        </p:nvSpPr>
        <p:spPr/>
        <p:txBody>
          <a:bodyPr/>
          <a:lstStyle/>
          <a:p>
            <a:fld id="{86D2451E-3285-438B-B188-C22B2A012BF6}" type="slidenum">
              <a:rPr lang="en-US" smtClean="0"/>
              <a:pPr/>
              <a:t>21</a:t>
            </a:fld>
            <a:endParaRPr lang="en-US" dirty="0"/>
          </a:p>
        </p:txBody>
      </p:sp>
    </p:spTree>
    <p:extLst>
      <p:ext uri="{BB962C8B-B14F-4D97-AF65-F5344CB8AC3E}">
        <p14:creationId xmlns:p14="http://schemas.microsoft.com/office/powerpoint/2010/main" val="3519841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dirty="0"/>
              <a:t>Characteristics of a strong assessment system are that they: </a:t>
            </a:r>
          </a:p>
          <a:p>
            <a:pPr lvl="1"/>
            <a:r>
              <a:rPr lang="en-US" dirty="0"/>
              <a:t>provide information to drive instruction,</a:t>
            </a:r>
          </a:p>
          <a:p>
            <a:pPr lvl="1"/>
            <a:r>
              <a:rPr lang="en-US" dirty="0"/>
              <a:t>scaffold and differentiate to drill down to skills mastered and skill deficits, and</a:t>
            </a:r>
          </a:p>
          <a:p>
            <a:pPr lvl="1"/>
            <a:r>
              <a:rPr lang="en-US" dirty="0"/>
              <a:t>are utilized to give feedback to students, teachers, and parents in a timely manner.</a:t>
            </a:r>
          </a:p>
          <a:p>
            <a:pPr marL="0" indent="0">
              <a:buNone/>
            </a:pPr>
            <a:endParaRPr lang="en-US" dirty="0"/>
          </a:p>
        </p:txBody>
      </p:sp>
      <p:sp>
        <p:nvSpPr>
          <p:cNvPr id="3" name="Title 2"/>
          <p:cNvSpPr>
            <a:spLocks noGrp="1"/>
          </p:cNvSpPr>
          <p:nvPr>
            <p:ph type="title"/>
          </p:nvPr>
        </p:nvSpPr>
        <p:spPr/>
        <p:txBody>
          <a:bodyPr/>
          <a:lstStyle/>
          <a:p>
            <a:r>
              <a:rPr lang="en-US" dirty="0"/>
              <a:t>Aligned System of Assessments</a:t>
            </a:r>
          </a:p>
        </p:txBody>
      </p:sp>
      <p:sp>
        <p:nvSpPr>
          <p:cNvPr id="4" name="Slide Number Placeholder 3"/>
          <p:cNvSpPr>
            <a:spLocks noGrp="1"/>
          </p:cNvSpPr>
          <p:nvPr>
            <p:ph type="sldNum" sz="quarter" idx="12"/>
          </p:nvPr>
        </p:nvSpPr>
        <p:spPr/>
        <p:txBody>
          <a:bodyPr/>
          <a:lstStyle/>
          <a:p>
            <a:fld id="{86D2451E-3285-438B-B188-C22B2A012BF6}" type="slidenum">
              <a:rPr lang="en-US" smtClean="0"/>
              <a:pPr/>
              <a:t>22</a:t>
            </a:fld>
            <a:endParaRPr lang="en-US" dirty="0"/>
          </a:p>
        </p:txBody>
      </p:sp>
    </p:spTree>
    <p:extLst>
      <p:ext uri="{BB962C8B-B14F-4D97-AF65-F5344CB8AC3E}">
        <p14:creationId xmlns:p14="http://schemas.microsoft.com/office/powerpoint/2010/main" val="326955462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dirty="0" smtClean="0"/>
              <a:t>Intentional </a:t>
            </a:r>
            <a:r>
              <a:rPr lang="en-US" dirty="0"/>
              <a:t>tracking of </a:t>
            </a:r>
            <a:r>
              <a:rPr lang="en-US" dirty="0" smtClean="0"/>
              <a:t>students’ </a:t>
            </a:r>
            <a:r>
              <a:rPr lang="en-US" dirty="0"/>
              <a:t>progress over time in order to </a:t>
            </a:r>
            <a:r>
              <a:rPr lang="en-US" dirty="0" smtClean="0"/>
              <a:t>elicit </a:t>
            </a:r>
            <a:r>
              <a:rPr lang="en-US" dirty="0"/>
              <a:t>evidence that students are developing true conceptual understanding of grade level mathematics</a:t>
            </a:r>
          </a:p>
        </p:txBody>
      </p:sp>
      <p:sp>
        <p:nvSpPr>
          <p:cNvPr id="3" name="Title 2"/>
          <p:cNvSpPr>
            <a:spLocks noGrp="1"/>
          </p:cNvSpPr>
          <p:nvPr>
            <p:ph type="title"/>
          </p:nvPr>
        </p:nvSpPr>
        <p:spPr/>
        <p:txBody>
          <a:bodyPr/>
          <a:lstStyle/>
          <a:p>
            <a:r>
              <a:rPr lang="en-US" dirty="0"/>
              <a:t>Aligned System of Assessments</a:t>
            </a:r>
          </a:p>
        </p:txBody>
      </p:sp>
      <p:sp>
        <p:nvSpPr>
          <p:cNvPr id="4" name="Slide Number Placeholder 3"/>
          <p:cNvSpPr>
            <a:spLocks noGrp="1"/>
          </p:cNvSpPr>
          <p:nvPr>
            <p:ph type="sldNum" sz="quarter" idx="12"/>
          </p:nvPr>
        </p:nvSpPr>
        <p:spPr/>
        <p:txBody>
          <a:bodyPr/>
          <a:lstStyle/>
          <a:p>
            <a:fld id="{86D2451E-3285-438B-B188-C22B2A012BF6}" type="slidenum">
              <a:rPr lang="en-US" smtClean="0"/>
              <a:pPr/>
              <a:t>23</a:t>
            </a:fld>
            <a:endParaRPr lang="en-US" dirty="0"/>
          </a:p>
        </p:txBody>
      </p:sp>
    </p:spTree>
    <p:extLst>
      <p:ext uri="{BB962C8B-B14F-4D97-AF65-F5344CB8AC3E}">
        <p14:creationId xmlns:p14="http://schemas.microsoft.com/office/powerpoint/2010/main" val="350130938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6D2451E-3285-438B-B188-C22B2A012BF6}" type="slidenum">
              <a:rPr lang="en-US" smtClean="0"/>
              <a:pPr/>
              <a:t>24</a:t>
            </a:fld>
            <a:endParaRPr lang="en-US" dirty="0"/>
          </a:p>
        </p:txBody>
      </p:sp>
      <p:sp>
        <p:nvSpPr>
          <p:cNvPr id="24" name="Title 23"/>
          <p:cNvSpPr>
            <a:spLocks noGrp="1"/>
          </p:cNvSpPr>
          <p:nvPr>
            <p:ph type="title"/>
          </p:nvPr>
        </p:nvSpPr>
        <p:spPr/>
        <p:txBody>
          <a:bodyPr/>
          <a:lstStyle/>
          <a:p>
            <a:r>
              <a:rPr lang="en-US" dirty="0" smtClean="0"/>
              <a:t>How do we get there?</a:t>
            </a:r>
            <a:endParaRPr lang="en-US" dirty="0"/>
          </a:p>
        </p:txBody>
      </p:sp>
      <p:sp>
        <p:nvSpPr>
          <p:cNvPr id="14" name="5-Point Star 13"/>
          <p:cNvSpPr/>
          <p:nvPr/>
        </p:nvSpPr>
        <p:spPr>
          <a:xfrm>
            <a:off x="6414137" y="1143000"/>
            <a:ext cx="2645111" cy="2226053"/>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6822292" y="1706195"/>
            <a:ext cx="1828800" cy="1323439"/>
          </a:xfrm>
          <a:prstGeom prst="rect">
            <a:avLst/>
          </a:prstGeom>
          <a:solidFill>
            <a:schemeClr val="bg1"/>
          </a:solidFill>
          <a:ln>
            <a:solidFill>
              <a:schemeClr val="accent1"/>
            </a:solidFill>
          </a:ln>
        </p:spPr>
        <p:txBody>
          <a:bodyPr wrap="square" rtlCol="0">
            <a:spAutoFit/>
          </a:bodyPr>
          <a:lstStyle/>
          <a:p>
            <a:pPr algn="ctr"/>
            <a:r>
              <a:rPr lang="en-US" sz="2000" b="1" dirty="0" smtClean="0"/>
              <a:t>Goal:  Aligned System of Assessments</a:t>
            </a:r>
            <a:endParaRPr lang="en-US" sz="2000" b="1" dirty="0"/>
          </a:p>
        </p:txBody>
      </p:sp>
      <p:sp>
        <p:nvSpPr>
          <p:cNvPr id="13" name="TextBox 12"/>
          <p:cNvSpPr txBox="1"/>
          <p:nvPr/>
        </p:nvSpPr>
        <p:spPr>
          <a:xfrm>
            <a:off x="304800" y="2072069"/>
            <a:ext cx="5167409" cy="1815882"/>
          </a:xfrm>
          <a:prstGeom prst="rect">
            <a:avLst/>
          </a:prstGeom>
          <a:noFill/>
        </p:spPr>
        <p:txBody>
          <a:bodyPr wrap="square" rtlCol="0">
            <a:spAutoFit/>
          </a:bodyPr>
          <a:lstStyle/>
          <a:p>
            <a:r>
              <a:rPr lang="en-US" sz="2800" dirty="0" smtClean="0"/>
              <a:t>What steps do we need to take in order to reach the goal of having an aligned system of assessments?</a:t>
            </a:r>
            <a:endParaRPr lang="en-US" sz="2800" dirty="0"/>
          </a:p>
        </p:txBody>
      </p:sp>
      <p:grpSp>
        <p:nvGrpSpPr>
          <p:cNvPr id="25" name="Group 24"/>
          <p:cNvGrpSpPr/>
          <p:nvPr/>
        </p:nvGrpSpPr>
        <p:grpSpPr>
          <a:xfrm>
            <a:off x="58887" y="3516230"/>
            <a:ext cx="8551713" cy="3341770"/>
            <a:chOff x="315077" y="2651201"/>
            <a:chExt cx="8551713" cy="3341770"/>
          </a:xfrm>
        </p:grpSpPr>
        <p:grpSp>
          <p:nvGrpSpPr>
            <p:cNvPr id="22" name="Group 21"/>
            <p:cNvGrpSpPr/>
            <p:nvPr/>
          </p:nvGrpSpPr>
          <p:grpSpPr>
            <a:xfrm>
              <a:off x="315077" y="2651201"/>
              <a:ext cx="8551713" cy="3341770"/>
              <a:chOff x="190267" y="2748748"/>
              <a:chExt cx="8551713" cy="3341770"/>
            </a:xfrm>
          </p:grpSpPr>
          <p:grpSp>
            <p:nvGrpSpPr>
              <p:cNvPr id="20" name="Group 19"/>
              <p:cNvGrpSpPr/>
              <p:nvPr/>
            </p:nvGrpSpPr>
            <p:grpSpPr>
              <a:xfrm>
                <a:off x="190267" y="3601685"/>
                <a:ext cx="6774852" cy="2488833"/>
                <a:chOff x="1047238" y="3601685"/>
                <a:chExt cx="6774852" cy="2488833"/>
              </a:xfrm>
            </p:grpSpPr>
            <p:grpSp>
              <p:nvGrpSpPr>
                <p:cNvPr id="12" name="Group 11"/>
                <p:cNvGrpSpPr/>
                <p:nvPr/>
              </p:nvGrpSpPr>
              <p:grpSpPr>
                <a:xfrm>
                  <a:off x="1047238" y="3601685"/>
                  <a:ext cx="6774852" cy="2412633"/>
                  <a:chOff x="640664" y="2438400"/>
                  <a:chExt cx="6774852" cy="2372795"/>
                </a:xfrm>
              </p:grpSpPr>
              <p:sp>
                <p:nvSpPr>
                  <p:cNvPr id="5" name="Cube 4"/>
                  <p:cNvSpPr/>
                  <p:nvPr/>
                </p:nvSpPr>
                <p:spPr>
                  <a:xfrm>
                    <a:off x="640664" y="4191000"/>
                    <a:ext cx="1998513" cy="609600"/>
                  </a:xfrm>
                  <a:prstGeom prst="cube">
                    <a:avLst/>
                  </a:prstGeom>
                  <a:solidFill>
                    <a:schemeClr val="accent2">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ube 5"/>
                  <p:cNvSpPr/>
                  <p:nvPr/>
                </p:nvSpPr>
                <p:spPr>
                  <a:xfrm>
                    <a:off x="2029577" y="3741609"/>
                    <a:ext cx="2340567" cy="1058991"/>
                  </a:xfrm>
                  <a:prstGeom prst="cube">
                    <a:avLst/>
                  </a:prstGeom>
                  <a:solidFill>
                    <a:schemeClr val="accent2">
                      <a:lumMod val="40000"/>
                      <a:lumOff val="6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ube 6"/>
                  <p:cNvSpPr/>
                  <p:nvPr/>
                </p:nvSpPr>
                <p:spPr>
                  <a:xfrm>
                    <a:off x="3644669" y="3150669"/>
                    <a:ext cx="2077574" cy="1660526"/>
                  </a:xfrm>
                  <a:prstGeom prst="cub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ube 8"/>
                  <p:cNvSpPr/>
                  <p:nvPr/>
                </p:nvSpPr>
                <p:spPr>
                  <a:xfrm>
                    <a:off x="5289242" y="2438400"/>
                    <a:ext cx="2126274" cy="2362200"/>
                  </a:xfrm>
                  <a:prstGeom prst="cube">
                    <a:avLst/>
                  </a:prstGeom>
                  <a:solidFill>
                    <a:schemeClr val="accent2">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TextBox 15"/>
                <p:cNvSpPr txBox="1"/>
                <p:nvPr/>
              </p:nvSpPr>
              <p:spPr>
                <a:xfrm>
                  <a:off x="1064551" y="5584070"/>
                  <a:ext cx="1600200" cy="369332"/>
                </a:xfrm>
                <a:prstGeom prst="rect">
                  <a:avLst/>
                </a:prstGeom>
                <a:noFill/>
              </p:spPr>
              <p:txBody>
                <a:bodyPr wrap="square" rtlCol="0">
                  <a:spAutoFit/>
                </a:bodyPr>
                <a:lstStyle/>
                <a:p>
                  <a:r>
                    <a:rPr lang="en-US" b="1" dirty="0" smtClean="0"/>
                    <a:t>Standard(s)</a:t>
                  </a:r>
                  <a:endParaRPr lang="en-US" b="1" dirty="0"/>
                </a:p>
              </p:txBody>
            </p:sp>
            <p:sp>
              <p:nvSpPr>
                <p:cNvPr id="17" name="TextBox 16"/>
                <p:cNvSpPr txBox="1"/>
                <p:nvPr/>
              </p:nvSpPr>
              <p:spPr>
                <a:xfrm>
                  <a:off x="2421259" y="5167188"/>
                  <a:ext cx="1691292" cy="923330"/>
                </a:xfrm>
                <a:prstGeom prst="rect">
                  <a:avLst/>
                </a:prstGeom>
                <a:noFill/>
              </p:spPr>
              <p:txBody>
                <a:bodyPr wrap="square" rtlCol="0">
                  <a:spAutoFit/>
                </a:bodyPr>
                <a:lstStyle/>
                <a:p>
                  <a:pPr algn="ctr"/>
                  <a:r>
                    <a:rPr lang="en-US" b="1" dirty="0" smtClean="0"/>
                    <a:t>Mathematical Learning Goals</a:t>
                  </a:r>
                  <a:endParaRPr lang="en-US" b="1" dirty="0"/>
                </a:p>
              </p:txBody>
            </p:sp>
            <p:sp>
              <p:nvSpPr>
                <p:cNvPr id="18" name="TextBox 17"/>
                <p:cNvSpPr txBox="1"/>
                <p:nvPr/>
              </p:nvSpPr>
              <p:spPr>
                <a:xfrm>
                  <a:off x="4036351" y="4986987"/>
                  <a:ext cx="1624477" cy="646331"/>
                </a:xfrm>
                <a:prstGeom prst="rect">
                  <a:avLst/>
                </a:prstGeom>
                <a:noFill/>
              </p:spPr>
              <p:txBody>
                <a:bodyPr wrap="square" rtlCol="0">
                  <a:spAutoFit/>
                </a:bodyPr>
                <a:lstStyle/>
                <a:p>
                  <a:pPr algn="ctr"/>
                  <a:r>
                    <a:rPr lang="en-US" b="1" dirty="0" smtClean="0"/>
                    <a:t>Performance Goals</a:t>
                  </a:r>
                  <a:endParaRPr lang="en-US" b="1" dirty="0"/>
                </a:p>
              </p:txBody>
            </p:sp>
            <p:sp>
              <p:nvSpPr>
                <p:cNvPr id="19" name="TextBox 18"/>
                <p:cNvSpPr txBox="1"/>
                <p:nvPr/>
              </p:nvSpPr>
              <p:spPr>
                <a:xfrm>
                  <a:off x="5737362" y="4358804"/>
                  <a:ext cx="1451652" cy="923330"/>
                </a:xfrm>
                <a:prstGeom prst="rect">
                  <a:avLst/>
                </a:prstGeom>
                <a:noFill/>
              </p:spPr>
              <p:txBody>
                <a:bodyPr wrap="square" rtlCol="0">
                  <a:spAutoFit/>
                </a:bodyPr>
                <a:lstStyle/>
                <a:p>
                  <a:pPr algn="ctr"/>
                  <a:r>
                    <a:rPr lang="en-US" dirty="0" smtClean="0">
                      <a:solidFill>
                        <a:schemeClr val="tx2">
                          <a:lumMod val="40000"/>
                          <a:lumOff val="60000"/>
                        </a:schemeClr>
                      </a:solidFill>
                    </a:rPr>
                    <a:t>Choose/ Create Items</a:t>
                  </a:r>
                  <a:endParaRPr lang="en-US" dirty="0">
                    <a:solidFill>
                      <a:schemeClr val="tx2">
                        <a:lumMod val="40000"/>
                        <a:lumOff val="60000"/>
                      </a:schemeClr>
                    </a:solidFill>
                  </a:endParaRPr>
                </a:p>
              </p:txBody>
            </p:sp>
          </p:grpSp>
          <p:sp>
            <p:nvSpPr>
              <p:cNvPr id="21" name="Cube 20"/>
              <p:cNvSpPr/>
              <p:nvPr/>
            </p:nvSpPr>
            <p:spPr>
              <a:xfrm>
                <a:off x="6428390" y="2748748"/>
                <a:ext cx="2313590" cy="3254797"/>
              </a:xfrm>
              <a:prstGeom prst="cube">
                <a:avLst/>
              </a:prstGeom>
              <a:solidFill>
                <a:schemeClr val="accent2">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3" name="TextBox 22"/>
            <p:cNvSpPr txBox="1"/>
            <p:nvPr/>
          </p:nvSpPr>
          <p:spPr>
            <a:xfrm>
              <a:off x="6702739" y="3387156"/>
              <a:ext cx="1668111" cy="1200329"/>
            </a:xfrm>
            <a:prstGeom prst="rect">
              <a:avLst/>
            </a:prstGeom>
            <a:noFill/>
          </p:spPr>
          <p:txBody>
            <a:bodyPr wrap="square" rtlCol="0">
              <a:spAutoFit/>
            </a:bodyPr>
            <a:lstStyle/>
            <a:p>
              <a:r>
                <a:rPr lang="en-US" dirty="0" smtClean="0">
                  <a:solidFill>
                    <a:schemeClr val="tx2">
                      <a:lumMod val="40000"/>
                      <a:lumOff val="60000"/>
                    </a:schemeClr>
                  </a:solidFill>
                </a:rPr>
                <a:t>Develop Assessments:</a:t>
              </a:r>
            </a:p>
            <a:p>
              <a:r>
                <a:rPr lang="en-US" dirty="0" smtClean="0">
                  <a:solidFill>
                    <a:schemeClr val="tx2">
                      <a:lumMod val="40000"/>
                      <a:lumOff val="60000"/>
                    </a:schemeClr>
                  </a:solidFill>
                </a:rPr>
                <a:t>Formative and Summative</a:t>
              </a:r>
              <a:endParaRPr lang="en-US" dirty="0">
                <a:solidFill>
                  <a:schemeClr val="tx2">
                    <a:lumMod val="40000"/>
                    <a:lumOff val="60000"/>
                  </a:schemeClr>
                </a:solidFill>
              </a:endParaRPr>
            </a:p>
          </p:txBody>
        </p:sp>
      </p:grpSp>
    </p:spTree>
    <p:extLst>
      <p:ext uri="{BB962C8B-B14F-4D97-AF65-F5344CB8AC3E}">
        <p14:creationId xmlns:p14="http://schemas.microsoft.com/office/powerpoint/2010/main" val="268161182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Preparing to </a:t>
            </a:r>
            <a:r>
              <a:rPr lang="en-US" dirty="0" smtClean="0"/>
              <a:t>Choose/Create </a:t>
            </a:r>
            <a:r>
              <a:rPr lang="en-US" dirty="0"/>
              <a:t>Assessment Items</a:t>
            </a:r>
          </a:p>
        </p:txBody>
      </p:sp>
    </p:spTree>
    <p:extLst>
      <p:ext uri="{BB962C8B-B14F-4D97-AF65-F5344CB8AC3E}">
        <p14:creationId xmlns:p14="http://schemas.microsoft.com/office/powerpoint/2010/main" val="161238098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Steps Prior to </a:t>
            </a:r>
            <a:r>
              <a:rPr lang="en-US" dirty="0" smtClean="0"/>
              <a:t>Choosing/Creating Items</a:t>
            </a:r>
            <a:endParaRPr lang="en-US" dirty="0"/>
          </a:p>
        </p:txBody>
      </p:sp>
      <p:sp>
        <p:nvSpPr>
          <p:cNvPr id="4" name="Slide Number Placeholder 3"/>
          <p:cNvSpPr>
            <a:spLocks noGrp="1"/>
          </p:cNvSpPr>
          <p:nvPr>
            <p:ph type="sldNum" sz="quarter" idx="12"/>
          </p:nvPr>
        </p:nvSpPr>
        <p:spPr/>
        <p:txBody>
          <a:bodyPr/>
          <a:lstStyle/>
          <a:p>
            <a:fld id="{86D2451E-3285-438B-B188-C22B2A012BF6}" type="slidenum">
              <a:rPr lang="en-US" smtClean="0"/>
              <a:pPr/>
              <a:t>26</a:t>
            </a:fld>
            <a:endParaRPr lang="en-US" dirty="0"/>
          </a:p>
        </p:txBody>
      </p:sp>
      <p:sp>
        <p:nvSpPr>
          <p:cNvPr id="5" name="Content Placeholder 2"/>
          <p:cNvSpPr>
            <a:spLocks noGrp="1"/>
          </p:cNvSpPr>
          <p:nvPr>
            <p:ph idx="1"/>
          </p:nvPr>
        </p:nvSpPr>
        <p:spPr/>
        <p:txBody>
          <a:bodyPr>
            <a:normAutofit/>
          </a:bodyPr>
          <a:lstStyle/>
          <a:p>
            <a:pPr>
              <a:lnSpc>
                <a:spcPct val="90000"/>
              </a:lnSpc>
              <a:buFontTx/>
              <a:buNone/>
            </a:pPr>
            <a:r>
              <a:rPr lang="en-US" sz="2800" b="1" dirty="0"/>
              <a:t>Before you actually start </a:t>
            </a:r>
            <a:r>
              <a:rPr lang="en-US" sz="2800" b="1" dirty="0" smtClean="0"/>
              <a:t>writing or selecting </a:t>
            </a:r>
            <a:r>
              <a:rPr lang="en-US" sz="2800" b="1" dirty="0"/>
              <a:t>items:</a:t>
            </a:r>
          </a:p>
          <a:p>
            <a:r>
              <a:rPr lang="en-US" dirty="0" smtClean="0"/>
              <a:t>Read </a:t>
            </a:r>
            <a:r>
              <a:rPr lang="en-US" dirty="0"/>
              <a:t>the standards carefully with the assessment purpose in mind.  Ask yourself:  “What skills/knowledge are the standards asking the student to display?”  </a:t>
            </a:r>
          </a:p>
          <a:p>
            <a:r>
              <a:rPr lang="en-US" dirty="0"/>
              <a:t>Identify the Mathematical Learning Goals </a:t>
            </a:r>
            <a:r>
              <a:rPr lang="en-US" dirty="0" smtClean="0"/>
              <a:t>for </a:t>
            </a:r>
            <a:r>
              <a:rPr lang="en-US" dirty="0"/>
              <a:t>the standard(s). </a:t>
            </a:r>
            <a:endParaRPr lang="en-US" dirty="0" smtClean="0"/>
          </a:p>
          <a:p>
            <a:r>
              <a:rPr lang="en-US" dirty="0" smtClean="0"/>
              <a:t>Identify Performance Goals for the standard(s)</a:t>
            </a:r>
          </a:p>
          <a:p>
            <a:pPr marL="0" indent="0">
              <a:buNone/>
            </a:pPr>
            <a:endParaRPr lang="en-US" i="1" dirty="0"/>
          </a:p>
          <a:p>
            <a:pPr marL="0" indent="0">
              <a:buNone/>
            </a:pPr>
            <a:endParaRPr lang="en-US" dirty="0"/>
          </a:p>
          <a:p>
            <a:endParaRPr lang="en-US" dirty="0"/>
          </a:p>
          <a:p>
            <a:endParaRPr lang="en-US" dirty="0"/>
          </a:p>
        </p:txBody>
      </p:sp>
    </p:spTree>
    <p:extLst>
      <p:ext uri="{BB962C8B-B14F-4D97-AF65-F5344CB8AC3E}">
        <p14:creationId xmlns:p14="http://schemas.microsoft.com/office/powerpoint/2010/main" val="231270109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Mathematical Learning Goals and  </a:t>
            </a:r>
            <a:br>
              <a:rPr lang="en-US" dirty="0"/>
            </a:br>
            <a:r>
              <a:rPr lang="en-US" dirty="0"/>
              <a:t>Performance Goals</a:t>
            </a:r>
          </a:p>
        </p:txBody>
      </p:sp>
    </p:spTree>
    <p:extLst>
      <p:ext uri="{BB962C8B-B14F-4D97-AF65-F5344CB8AC3E}">
        <p14:creationId xmlns:p14="http://schemas.microsoft.com/office/powerpoint/2010/main" val="335604386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152400" y="1295400"/>
            <a:ext cx="8839200" cy="4800600"/>
          </a:xfrm>
        </p:spPr>
        <p:txBody>
          <a:bodyPr>
            <a:normAutofit fontScale="92500" lnSpcReduction="10000"/>
          </a:bodyPr>
          <a:lstStyle/>
          <a:p>
            <a:pPr marL="0" indent="0">
              <a:lnSpc>
                <a:spcPct val="150000"/>
              </a:lnSpc>
              <a:buNone/>
            </a:pPr>
            <a:r>
              <a:rPr lang="en-US" sz="2300" dirty="0"/>
              <a:t>1.  Establish mathematics </a:t>
            </a:r>
            <a:r>
              <a:rPr lang="en-US" sz="2300" b="1" dirty="0"/>
              <a:t>goals </a:t>
            </a:r>
            <a:r>
              <a:rPr lang="en-US" sz="2300" dirty="0"/>
              <a:t>to focus learning.</a:t>
            </a:r>
          </a:p>
          <a:p>
            <a:pPr marL="0" indent="0">
              <a:lnSpc>
                <a:spcPct val="150000"/>
              </a:lnSpc>
              <a:buNone/>
            </a:pPr>
            <a:r>
              <a:rPr lang="en-US" sz="2300" dirty="0"/>
              <a:t>2.  Implement </a:t>
            </a:r>
            <a:r>
              <a:rPr lang="en-US" sz="2300" b="1" dirty="0"/>
              <a:t>tasks </a:t>
            </a:r>
            <a:r>
              <a:rPr lang="en-US" sz="2300" dirty="0"/>
              <a:t>that promote reasoning and problem solving. </a:t>
            </a:r>
          </a:p>
          <a:p>
            <a:pPr marL="0" indent="0">
              <a:lnSpc>
                <a:spcPct val="150000"/>
              </a:lnSpc>
              <a:buNone/>
            </a:pPr>
            <a:r>
              <a:rPr lang="en-US" sz="2300" dirty="0"/>
              <a:t>3.  Build </a:t>
            </a:r>
            <a:r>
              <a:rPr lang="en-US" sz="2300" b="1" dirty="0"/>
              <a:t>procedural fluency </a:t>
            </a:r>
            <a:r>
              <a:rPr lang="en-US" sz="2300" dirty="0"/>
              <a:t>from conceptual understanding.</a:t>
            </a:r>
          </a:p>
          <a:p>
            <a:pPr marL="0" indent="0">
              <a:lnSpc>
                <a:spcPct val="150000"/>
              </a:lnSpc>
              <a:buNone/>
            </a:pPr>
            <a:r>
              <a:rPr lang="en-US" sz="2300" dirty="0"/>
              <a:t>4.  Pose purposeful questions.</a:t>
            </a:r>
          </a:p>
          <a:p>
            <a:pPr marL="0" indent="0">
              <a:lnSpc>
                <a:spcPct val="150000"/>
              </a:lnSpc>
              <a:buNone/>
            </a:pPr>
            <a:r>
              <a:rPr lang="en-US" sz="2300" dirty="0"/>
              <a:t>5.  Use and connect mathematical representations.</a:t>
            </a:r>
          </a:p>
          <a:p>
            <a:pPr marL="0" indent="0">
              <a:lnSpc>
                <a:spcPct val="150000"/>
              </a:lnSpc>
              <a:buNone/>
            </a:pPr>
            <a:r>
              <a:rPr lang="en-US" sz="2300" dirty="0"/>
              <a:t>6.  Facilitate meaningful mathematical </a:t>
            </a:r>
            <a:r>
              <a:rPr lang="en-US" sz="2300" b="1" dirty="0"/>
              <a:t>discourse</a:t>
            </a:r>
            <a:r>
              <a:rPr lang="en-US" sz="2300" i="1" dirty="0"/>
              <a:t>. </a:t>
            </a:r>
            <a:endParaRPr lang="en-US" sz="2300" dirty="0"/>
          </a:p>
          <a:p>
            <a:pPr marL="0" indent="0">
              <a:lnSpc>
                <a:spcPct val="150000"/>
              </a:lnSpc>
              <a:buNone/>
            </a:pPr>
            <a:r>
              <a:rPr lang="en-US" sz="2300" dirty="0"/>
              <a:t>7.  </a:t>
            </a:r>
            <a:r>
              <a:rPr lang="en-US" sz="2300" b="1" dirty="0"/>
              <a:t>Elicit and use evidence </a:t>
            </a:r>
            <a:r>
              <a:rPr lang="en-US" sz="2300" dirty="0"/>
              <a:t>of student thinking.</a:t>
            </a:r>
          </a:p>
          <a:p>
            <a:pPr marL="0" indent="0">
              <a:lnSpc>
                <a:spcPct val="150000"/>
              </a:lnSpc>
              <a:buNone/>
            </a:pPr>
            <a:r>
              <a:rPr lang="en-US" sz="2300" dirty="0"/>
              <a:t>8.  Support </a:t>
            </a:r>
            <a:r>
              <a:rPr lang="en-US" sz="2300" b="1" dirty="0"/>
              <a:t>productive struggle </a:t>
            </a:r>
            <a:r>
              <a:rPr lang="en-US" sz="2300" dirty="0"/>
              <a:t>in learning mathematics. </a:t>
            </a:r>
          </a:p>
          <a:p>
            <a:pPr marL="0" indent="0">
              <a:lnSpc>
                <a:spcPct val="150000"/>
              </a:lnSpc>
              <a:buNone/>
            </a:pPr>
            <a:r>
              <a:rPr lang="en-US" sz="2200" dirty="0"/>
              <a:t>							NCTM, 2014</a:t>
            </a:r>
          </a:p>
          <a:p>
            <a:endParaRPr lang="en-US" dirty="0"/>
          </a:p>
        </p:txBody>
      </p:sp>
      <p:sp>
        <p:nvSpPr>
          <p:cNvPr id="3" name="Title 2"/>
          <p:cNvSpPr>
            <a:spLocks noGrp="1"/>
          </p:cNvSpPr>
          <p:nvPr>
            <p:ph type="title"/>
          </p:nvPr>
        </p:nvSpPr>
        <p:spPr/>
        <p:txBody>
          <a:bodyPr/>
          <a:lstStyle/>
          <a:p>
            <a:r>
              <a:rPr lang="en-US" dirty="0"/>
              <a:t>NCTM Effective Teaching Practices </a:t>
            </a:r>
          </a:p>
        </p:txBody>
      </p:sp>
    </p:spTree>
    <p:extLst>
      <p:ext uri="{BB962C8B-B14F-4D97-AF65-F5344CB8AC3E}">
        <p14:creationId xmlns:p14="http://schemas.microsoft.com/office/powerpoint/2010/main" val="402761480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152400" y="1295400"/>
            <a:ext cx="8839200" cy="4800600"/>
          </a:xfrm>
        </p:spPr>
        <p:txBody>
          <a:bodyPr>
            <a:normAutofit fontScale="92500" lnSpcReduction="10000"/>
          </a:bodyPr>
          <a:lstStyle/>
          <a:p>
            <a:pPr marL="0" indent="0">
              <a:lnSpc>
                <a:spcPct val="150000"/>
              </a:lnSpc>
              <a:buNone/>
            </a:pPr>
            <a:r>
              <a:rPr lang="en-US" sz="2300" b="1" dirty="0"/>
              <a:t>1.  Establish mathematics goals to focus learning.</a:t>
            </a:r>
          </a:p>
          <a:p>
            <a:pPr marL="0" indent="0">
              <a:lnSpc>
                <a:spcPct val="150000"/>
              </a:lnSpc>
              <a:buNone/>
            </a:pPr>
            <a:r>
              <a:rPr lang="en-US" sz="2300" dirty="0">
                <a:solidFill>
                  <a:schemeClr val="bg1">
                    <a:lumMod val="75000"/>
                  </a:schemeClr>
                </a:solidFill>
              </a:rPr>
              <a:t>2.  Implement </a:t>
            </a:r>
            <a:r>
              <a:rPr lang="en-US" sz="2300" b="1" dirty="0">
                <a:solidFill>
                  <a:schemeClr val="bg1">
                    <a:lumMod val="75000"/>
                  </a:schemeClr>
                </a:solidFill>
              </a:rPr>
              <a:t>tasks </a:t>
            </a:r>
            <a:r>
              <a:rPr lang="en-US" sz="2300" dirty="0">
                <a:solidFill>
                  <a:schemeClr val="bg1">
                    <a:lumMod val="75000"/>
                  </a:schemeClr>
                </a:solidFill>
              </a:rPr>
              <a:t>that promote reasoning and problem solving. </a:t>
            </a:r>
          </a:p>
          <a:p>
            <a:pPr marL="0" indent="0">
              <a:lnSpc>
                <a:spcPct val="150000"/>
              </a:lnSpc>
              <a:buNone/>
            </a:pPr>
            <a:r>
              <a:rPr lang="en-US" sz="2300" dirty="0">
                <a:solidFill>
                  <a:schemeClr val="bg1">
                    <a:lumMod val="75000"/>
                  </a:schemeClr>
                </a:solidFill>
              </a:rPr>
              <a:t>3.  Build </a:t>
            </a:r>
            <a:r>
              <a:rPr lang="en-US" sz="2300" b="1" dirty="0">
                <a:solidFill>
                  <a:schemeClr val="bg1">
                    <a:lumMod val="75000"/>
                  </a:schemeClr>
                </a:solidFill>
              </a:rPr>
              <a:t>procedural fluency </a:t>
            </a:r>
            <a:r>
              <a:rPr lang="en-US" sz="2300" dirty="0">
                <a:solidFill>
                  <a:schemeClr val="bg1">
                    <a:lumMod val="75000"/>
                  </a:schemeClr>
                </a:solidFill>
              </a:rPr>
              <a:t>from conceptual understanding.</a:t>
            </a:r>
          </a:p>
          <a:p>
            <a:pPr marL="0" indent="0">
              <a:lnSpc>
                <a:spcPct val="150000"/>
              </a:lnSpc>
              <a:buNone/>
            </a:pPr>
            <a:r>
              <a:rPr lang="en-US" sz="2300" dirty="0">
                <a:solidFill>
                  <a:schemeClr val="bg1">
                    <a:lumMod val="75000"/>
                  </a:schemeClr>
                </a:solidFill>
              </a:rPr>
              <a:t>4.  Pose purposeful questions.</a:t>
            </a:r>
          </a:p>
          <a:p>
            <a:pPr marL="0" indent="0">
              <a:lnSpc>
                <a:spcPct val="150000"/>
              </a:lnSpc>
              <a:buNone/>
            </a:pPr>
            <a:r>
              <a:rPr lang="en-US" sz="2300" dirty="0">
                <a:solidFill>
                  <a:schemeClr val="bg1">
                    <a:lumMod val="75000"/>
                  </a:schemeClr>
                </a:solidFill>
              </a:rPr>
              <a:t>5.  Use and connect mathematical representations.</a:t>
            </a:r>
          </a:p>
          <a:p>
            <a:pPr marL="0" indent="0">
              <a:lnSpc>
                <a:spcPct val="150000"/>
              </a:lnSpc>
              <a:buNone/>
            </a:pPr>
            <a:r>
              <a:rPr lang="en-US" sz="2300" dirty="0">
                <a:solidFill>
                  <a:schemeClr val="bg1">
                    <a:lumMod val="75000"/>
                  </a:schemeClr>
                </a:solidFill>
              </a:rPr>
              <a:t>6.  Facilitate meaningful mathematical </a:t>
            </a:r>
            <a:r>
              <a:rPr lang="en-US" sz="2300" b="1" dirty="0">
                <a:solidFill>
                  <a:schemeClr val="bg1">
                    <a:lumMod val="75000"/>
                  </a:schemeClr>
                </a:solidFill>
              </a:rPr>
              <a:t>discourse</a:t>
            </a:r>
            <a:r>
              <a:rPr lang="en-US" sz="2300" i="1" dirty="0">
                <a:solidFill>
                  <a:schemeClr val="bg1">
                    <a:lumMod val="75000"/>
                  </a:schemeClr>
                </a:solidFill>
              </a:rPr>
              <a:t>. </a:t>
            </a:r>
            <a:endParaRPr lang="en-US" sz="2300" dirty="0">
              <a:solidFill>
                <a:schemeClr val="bg1">
                  <a:lumMod val="75000"/>
                </a:schemeClr>
              </a:solidFill>
            </a:endParaRPr>
          </a:p>
          <a:p>
            <a:pPr marL="0" indent="0">
              <a:lnSpc>
                <a:spcPct val="150000"/>
              </a:lnSpc>
              <a:buNone/>
            </a:pPr>
            <a:r>
              <a:rPr lang="en-US" sz="2300" dirty="0">
                <a:solidFill>
                  <a:schemeClr val="bg1">
                    <a:lumMod val="75000"/>
                  </a:schemeClr>
                </a:solidFill>
              </a:rPr>
              <a:t>7.  </a:t>
            </a:r>
            <a:r>
              <a:rPr lang="en-US" sz="2300" b="1" dirty="0">
                <a:solidFill>
                  <a:schemeClr val="bg1">
                    <a:lumMod val="75000"/>
                  </a:schemeClr>
                </a:solidFill>
              </a:rPr>
              <a:t>Elicit and use evidence </a:t>
            </a:r>
            <a:r>
              <a:rPr lang="en-US" sz="2300" dirty="0">
                <a:solidFill>
                  <a:schemeClr val="bg1">
                    <a:lumMod val="75000"/>
                  </a:schemeClr>
                </a:solidFill>
              </a:rPr>
              <a:t>of student thinking.</a:t>
            </a:r>
          </a:p>
          <a:p>
            <a:pPr marL="0" indent="0">
              <a:lnSpc>
                <a:spcPct val="150000"/>
              </a:lnSpc>
              <a:buNone/>
            </a:pPr>
            <a:r>
              <a:rPr lang="en-US" sz="2300" dirty="0">
                <a:solidFill>
                  <a:schemeClr val="bg1">
                    <a:lumMod val="75000"/>
                  </a:schemeClr>
                </a:solidFill>
              </a:rPr>
              <a:t>8.  Support </a:t>
            </a:r>
            <a:r>
              <a:rPr lang="en-US" sz="2300" b="1" dirty="0">
                <a:solidFill>
                  <a:schemeClr val="bg1">
                    <a:lumMod val="75000"/>
                  </a:schemeClr>
                </a:solidFill>
              </a:rPr>
              <a:t>productive struggle </a:t>
            </a:r>
            <a:r>
              <a:rPr lang="en-US" sz="2300" dirty="0">
                <a:solidFill>
                  <a:schemeClr val="bg1">
                    <a:lumMod val="75000"/>
                  </a:schemeClr>
                </a:solidFill>
              </a:rPr>
              <a:t>in learning mathematics. </a:t>
            </a:r>
          </a:p>
          <a:p>
            <a:pPr marL="0" indent="0">
              <a:lnSpc>
                <a:spcPct val="150000"/>
              </a:lnSpc>
              <a:buNone/>
            </a:pPr>
            <a:r>
              <a:rPr lang="en-US" sz="2300" dirty="0"/>
              <a:t>							NCTM, 2014</a:t>
            </a:r>
          </a:p>
          <a:p>
            <a:endParaRPr lang="en-US" dirty="0"/>
          </a:p>
        </p:txBody>
      </p:sp>
      <p:sp>
        <p:nvSpPr>
          <p:cNvPr id="3" name="Title 2"/>
          <p:cNvSpPr>
            <a:spLocks noGrp="1"/>
          </p:cNvSpPr>
          <p:nvPr>
            <p:ph type="title"/>
          </p:nvPr>
        </p:nvSpPr>
        <p:spPr/>
        <p:txBody>
          <a:bodyPr/>
          <a:lstStyle/>
          <a:p>
            <a:r>
              <a:rPr lang="en-US" dirty="0"/>
              <a:t>NCTM Effective Teaching Practices </a:t>
            </a:r>
          </a:p>
        </p:txBody>
      </p:sp>
    </p:spTree>
    <p:extLst>
      <p:ext uri="{BB962C8B-B14F-4D97-AF65-F5344CB8AC3E}">
        <p14:creationId xmlns:p14="http://schemas.microsoft.com/office/powerpoint/2010/main" val="11057538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latin typeface="Open Sans" charset="0"/>
                <a:ea typeface="Open Sans" charset="0"/>
                <a:cs typeface="Open Sans" charset="0"/>
              </a:rPr>
              <a:t>Maintain focus on student outcomes</a:t>
            </a:r>
          </a:p>
          <a:p>
            <a:endParaRPr lang="en-US" dirty="0">
              <a:latin typeface="Open Sans" charset="0"/>
              <a:ea typeface="Open Sans" charset="0"/>
              <a:cs typeface="Open Sans" charset="0"/>
            </a:endParaRPr>
          </a:p>
          <a:p>
            <a:r>
              <a:rPr lang="en-US" dirty="0">
                <a:latin typeface="Open Sans" charset="0"/>
                <a:ea typeface="Open Sans" charset="0"/>
                <a:cs typeface="Open Sans" charset="0"/>
              </a:rPr>
              <a:t>Be present and engaged</a:t>
            </a:r>
          </a:p>
          <a:p>
            <a:endParaRPr lang="en-US" dirty="0">
              <a:latin typeface="Open Sans" charset="0"/>
              <a:ea typeface="Open Sans" charset="0"/>
              <a:cs typeface="Open Sans" charset="0"/>
            </a:endParaRPr>
          </a:p>
          <a:p>
            <a:r>
              <a:rPr lang="en-US" dirty="0">
                <a:latin typeface="Open Sans" charset="0"/>
                <a:ea typeface="Open Sans" charset="0"/>
                <a:cs typeface="Open Sans" charset="0"/>
              </a:rPr>
              <a:t>Be respectful with your use of technology</a:t>
            </a:r>
          </a:p>
          <a:p>
            <a:endParaRPr lang="en-US" dirty="0">
              <a:latin typeface="Open Sans" charset="0"/>
              <a:ea typeface="Open Sans" charset="0"/>
              <a:cs typeface="Open Sans" charset="0"/>
            </a:endParaRPr>
          </a:p>
          <a:p>
            <a:r>
              <a:rPr lang="en-US" dirty="0">
                <a:latin typeface="Open Sans" charset="0"/>
                <a:ea typeface="Open Sans" charset="0"/>
                <a:cs typeface="Open Sans" charset="0"/>
              </a:rPr>
              <a:t>Be reflective and solutions oriented </a:t>
            </a:r>
          </a:p>
          <a:p>
            <a:endParaRPr lang="en-US" dirty="0">
              <a:latin typeface="Open Sans" charset="0"/>
              <a:ea typeface="Open Sans" charset="0"/>
              <a:cs typeface="Open Sans" charset="0"/>
            </a:endParaRPr>
          </a:p>
          <a:p>
            <a:r>
              <a:rPr lang="en-US" dirty="0">
                <a:latin typeface="Open Sans" charset="0"/>
                <a:ea typeface="Open Sans" charset="0"/>
                <a:cs typeface="Open Sans" charset="0"/>
              </a:rPr>
              <a:t>Be mindful of the time and respectful of transitions</a:t>
            </a:r>
          </a:p>
        </p:txBody>
      </p:sp>
      <p:sp>
        <p:nvSpPr>
          <p:cNvPr id="17" name="Title 16"/>
          <p:cNvSpPr>
            <a:spLocks noGrp="1"/>
          </p:cNvSpPr>
          <p:nvPr>
            <p:ph type="title"/>
          </p:nvPr>
        </p:nvSpPr>
        <p:spPr>
          <a:xfrm>
            <a:off x="0" y="228600"/>
            <a:ext cx="8305800" cy="914400"/>
          </a:xfrm>
        </p:spPr>
        <p:txBody>
          <a:bodyPr>
            <a:normAutofit/>
          </a:bodyPr>
          <a:lstStyle/>
          <a:p>
            <a:pPr algn="l"/>
            <a:r>
              <a:rPr lang="en-US" b="1" dirty="0">
                <a:solidFill>
                  <a:schemeClr val="bg1"/>
                </a:solidFill>
                <a:ea typeface="Open Sans" panose="020B0606030504020204" pitchFamily="34" charset="0"/>
                <a:cs typeface="Open Sans" panose="020B0606030504020204" pitchFamily="34" charset="0"/>
              </a:rPr>
              <a:t>Session Norms</a:t>
            </a:r>
          </a:p>
        </p:txBody>
      </p:sp>
    </p:spTree>
    <p:extLst>
      <p:ext uri="{BB962C8B-B14F-4D97-AF65-F5344CB8AC3E}">
        <p14:creationId xmlns:p14="http://schemas.microsoft.com/office/powerpoint/2010/main" val="132188708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Learning Goals and Performance Goals</a:t>
            </a:r>
          </a:p>
        </p:txBody>
      </p:sp>
      <p:sp>
        <p:nvSpPr>
          <p:cNvPr id="2" name="Content Placeholder 1"/>
          <p:cNvSpPr>
            <a:spLocks noGrp="1"/>
          </p:cNvSpPr>
          <p:nvPr>
            <p:ph idx="1"/>
          </p:nvPr>
        </p:nvSpPr>
        <p:spPr/>
        <p:txBody>
          <a:bodyPr/>
          <a:lstStyle/>
          <a:p>
            <a:pPr marL="0" indent="0">
              <a:buNone/>
            </a:pPr>
            <a:r>
              <a:rPr lang="en-US" b="1" dirty="0"/>
              <a:t>Mathematical Learning Goals:</a:t>
            </a:r>
          </a:p>
          <a:p>
            <a:pPr marL="0" indent="0">
              <a:buNone/>
            </a:pPr>
            <a:r>
              <a:rPr lang="en-US" dirty="0"/>
              <a:t>Describe what students should understand about a mathematics topic as an outcome of instruction. </a:t>
            </a:r>
          </a:p>
          <a:p>
            <a:pPr marL="0" indent="0">
              <a:buNone/>
            </a:pPr>
            <a:endParaRPr lang="en-US" dirty="0"/>
          </a:p>
          <a:p>
            <a:pPr marL="0" indent="0">
              <a:buNone/>
            </a:pPr>
            <a:r>
              <a:rPr lang="en-US" b="1" dirty="0"/>
              <a:t>Performance Goals:</a:t>
            </a:r>
          </a:p>
          <a:p>
            <a:pPr marL="0" indent="0">
              <a:buNone/>
            </a:pPr>
            <a:r>
              <a:rPr lang="en-US" dirty="0"/>
              <a:t>Describe what we want students to say, write, show, or demonstrate as a result of the lesson. A set of performance goals lead to the overarching mathematical goals.</a:t>
            </a:r>
          </a:p>
        </p:txBody>
      </p:sp>
    </p:spTree>
    <p:extLst>
      <p:ext uri="{BB962C8B-B14F-4D97-AF65-F5344CB8AC3E}">
        <p14:creationId xmlns:p14="http://schemas.microsoft.com/office/powerpoint/2010/main" val="290336345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pPr marL="0" indent="0">
              <a:buNone/>
            </a:pPr>
            <a:endParaRPr lang="en-US" i="1" dirty="0"/>
          </a:p>
          <a:p>
            <a:pPr marL="0" indent="0">
              <a:buNone/>
            </a:pPr>
            <a:endParaRPr lang="en-US" dirty="0"/>
          </a:p>
          <a:p>
            <a:endParaRPr lang="en-US" dirty="0"/>
          </a:p>
        </p:txBody>
      </p:sp>
      <p:sp>
        <p:nvSpPr>
          <p:cNvPr id="3" name="Title 2"/>
          <p:cNvSpPr>
            <a:spLocks noGrp="1"/>
          </p:cNvSpPr>
          <p:nvPr>
            <p:ph type="title"/>
          </p:nvPr>
        </p:nvSpPr>
        <p:spPr>
          <a:xfrm>
            <a:off x="304800" y="378995"/>
            <a:ext cx="9525000" cy="914400"/>
          </a:xfrm>
        </p:spPr>
        <p:txBody>
          <a:bodyPr>
            <a:normAutofit fontScale="90000"/>
          </a:bodyPr>
          <a:lstStyle/>
          <a:p>
            <a:r>
              <a:rPr lang="en-US" sz="3600" dirty="0"/>
              <a:t>Characteristics </a:t>
            </a:r>
            <a:r>
              <a:rPr lang="en-US" dirty="0"/>
              <a:t> </a:t>
            </a:r>
            <a:br>
              <a:rPr lang="en-US" dirty="0"/>
            </a:br>
            <a:endParaRPr lang="en-US" dirty="0"/>
          </a:p>
        </p:txBody>
      </p:sp>
      <p:sp>
        <p:nvSpPr>
          <p:cNvPr id="2" name="Rectangle 1"/>
          <p:cNvSpPr/>
          <p:nvPr/>
        </p:nvSpPr>
        <p:spPr>
          <a:xfrm>
            <a:off x="228600" y="1291389"/>
            <a:ext cx="8382000" cy="4493538"/>
          </a:xfrm>
          <a:prstGeom prst="rect">
            <a:avLst/>
          </a:prstGeom>
        </p:spPr>
        <p:txBody>
          <a:bodyPr wrap="square">
            <a:spAutoFit/>
          </a:bodyPr>
          <a:lstStyle/>
          <a:p>
            <a:r>
              <a:rPr lang="en-US" sz="2600" b="1" dirty="0">
                <a:solidFill>
                  <a:srgbClr val="000000"/>
                </a:solidFill>
              </a:rPr>
              <a:t>Mathematical Learning Goals should:</a:t>
            </a:r>
          </a:p>
          <a:p>
            <a:endParaRPr lang="en-US" sz="2600" dirty="0">
              <a:solidFill>
                <a:srgbClr val="000000"/>
              </a:solidFill>
            </a:endParaRPr>
          </a:p>
          <a:p>
            <a:pPr marL="457200" indent="-457200">
              <a:buClr>
                <a:srgbClr val="FF0000"/>
              </a:buClr>
              <a:buFont typeface="Wingdings" panose="05000000000000000000" pitchFamily="2" charset="2"/>
              <a:buChar char="§"/>
            </a:pPr>
            <a:r>
              <a:rPr lang="en-US" sz="2600" dirty="0" smtClean="0">
                <a:solidFill>
                  <a:srgbClr val="000000"/>
                </a:solidFill>
              </a:rPr>
              <a:t>Clearly </a:t>
            </a:r>
            <a:r>
              <a:rPr lang="en-US" sz="2600" dirty="0">
                <a:solidFill>
                  <a:srgbClr val="000000"/>
                </a:solidFill>
              </a:rPr>
              <a:t>state what it is students are to </a:t>
            </a:r>
            <a:r>
              <a:rPr lang="en-US" sz="2600" b="1" dirty="0">
                <a:solidFill>
                  <a:srgbClr val="000000"/>
                </a:solidFill>
              </a:rPr>
              <a:t>learn</a:t>
            </a:r>
            <a:r>
              <a:rPr lang="en-US" sz="2600" dirty="0">
                <a:solidFill>
                  <a:srgbClr val="000000"/>
                </a:solidFill>
              </a:rPr>
              <a:t> and </a:t>
            </a:r>
            <a:r>
              <a:rPr lang="en-US" sz="2600" b="1" dirty="0">
                <a:solidFill>
                  <a:srgbClr val="000000"/>
                </a:solidFill>
              </a:rPr>
              <a:t>understand</a:t>
            </a:r>
            <a:r>
              <a:rPr lang="en-US" sz="2600" dirty="0">
                <a:solidFill>
                  <a:srgbClr val="000000"/>
                </a:solidFill>
              </a:rPr>
              <a:t> about mathematics as the result of </a:t>
            </a:r>
            <a:r>
              <a:rPr lang="en-US" sz="2600" dirty="0" smtClean="0">
                <a:solidFill>
                  <a:srgbClr val="000000"/>
                </a:solidFill>
              </a:rPr>
              <a:t>instruction;</a:t>
            </a:r>
          </a:p>
          <a:p>
            <a:pPr marL="457200" indent="-457200">
              <a:buClr>
                <a:srgbClr val="FF0000"/>
              </a:buClr>
              <a:buFont typeface="Wingdings" panose="05000000000000000000" pitchFamily="2" charset="2"/>
              <a:buChar char="§"/>
            </a:pPr>
            <a:endParaRPr lang="en-US" sz="2600" dirty="0">
              <a:solidFill>
                <a:srgbClr val="000000"/>
              </a:solidFill>
            </a:endParaRPr>
          </a:p>
          <a:p>
            <a:pPr marL="457200" indent="-457200">
              <a:buClr>
                <a:srgbClr val="FF0000"/>
              </a:buClr>
              <a:buFont typeface="Wingdings" panose="05000000000000000000" pitchFamily="2" charset="2"/>
              <a:buChar char="§"/>
            </a:pPr>
            <a:r>
              <a:rPr lang="en-US" sz="2600" dirty="0" smtClean="0">
                <a:solidFill>
                  <a:srgbClr val="000000"/>
                </a:solidFill>
              </a:rPr>
              <a:t>Be </a:t>
            </a:r>
            <a:r>
              <a:rPr lang="en-US" sz="2600" dirty="0">
                <a:solidFill>
                  <a:srgbClr val="000000"/>
                </a:solidFill>
              </a:rPr>
              <a:t>situated within learning progressions; </a:t>
            </a:r>
            <a:r>
              <a:rPr lang="en-US" sz="2600" dirty="0" smtClean="0">
                <a:solidFill>
                  <a:srgbClr val="000000"/>
                </a:solidFill>
              </a:rPr>
              <a:t>and</a:t>
            </a:r>
          </a:p>
          <a:p>
            <a:pPr marL="457200" indent="-457200">
              <a:buClr>
                <a:srgbClr val="FF0000"/>
              </a:buClr>
              <a:buFont typeface="Wingdings" panose="05000000000000000000" pitchFamily="2" charset="2"/>
              <a:buChar char="§"/>
            </a:pPr>
            <a:endParaRPr lang="en-US" sz="2600" dirty="0">
              <a:solidFill>
                <a:srgbClr val="000000"/>
              </a:solidFill>
            </a:endParaRPr>
          </a:p>
          <a:p>
            <a:pPr marL="457200" indent="-457200">
              <a:buClr>
                <a:srgbClr val="FF0000"/>
              </a:buClr>
              <a:buFont typeface="Wingdings" panose="05000000000000000000" pitchFamily="2" charset="2"/>
              <a:buChar char="§"/>
            </a:pPr>
            <a:r>
              <a:rPr lang="en-US" sz="2600" dirty="0" smtClean="0">
                <a:solidFill>
                  <a:srgbClr val="000000"/>
                </a:solidFill>
              </a:rPr>
              <a:t>Frame </a:t>
            </a:r>
            <a:r>
              <a:rPr lang="en-US" sz="2600" dirty="0">
                <a:solidFill>
                  <a:srgbClr val="000000"/>
                </a:solidFill>
              </a:rPr>
              <a:t>the decisions that teachers make during a lesson.</a:t>
            </a:r>
          </a:p>
          <a:p>
            <a:pPr algn="r"/>
            <a:r>
              <a:rPr lang="en-US" sz="2600" dirty="0">
                <a:solidFill>
                  <a:srgbClr val="000000"/>
                </a:solidFill>
              </a:rPr>
              <a:t>			</a:t>
            </a:r>
            <a:r>
              <a:rPr lang="en-US" sz="1600" dirty="0">
                <a:solidFill>
                  <a:srgbClr val="000000"/>
                </a:solidFill>
              </a:rPr>
              <a:t>    NCTM Taking Action Series 2017 </a:t>
            </a:r>
          </a:p>
        </p:txBody>
      </p:sp>
    </p:spTree>
    <p:extLst>
      <p:ext uri="{BB962C8B-B14F-4D97-AF65-F5344CB8AC3E}">
        <p14:creationId xmlns:p14="http://schemas.microsoft.com/office/powerpoint/2010/main" val="165172755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xmlns="" id="{FDBA33FC-16FD-484C-9CC8-C04BF310E20C}"/>
              </a:ext>
            </a:extLst>
          </p:cNvPr>
          <p:cNvSpPr>
            <a:spLocks noGrp="1"/>
          </p:cNvSpPr>
          <p:nvPr>
            <p:ph idx="1"/>
          </p:nvPr>
        </p:nvSpPr>
        <p:spPr/>
        <p:txBody>
          <a:bodyPr>
            <a:normAutofit fontScale="92500" lnSpcReduction="20000"/>
          </a:bodyPr>
          <a:lstStyle/>
          <a:p>
            <a:pPr marL="0" indent="0">
              <a:buNone/>
            </a:pPr>
            <a:r>
              <a:rPr lang="en-US" sz="2600" b="1" dirty="0"/>
              <a:t>Performance Goals should:</a:t>
            </a:r>
          </a:p>
          <a:p>
            <a:pPr marL="457200" lvl="1" indent="0">
              <a:buNone/>
            </a:pPr>
            <a:endParaRPr lang="en-US" sz="2600" dirty="0"/>
          </a:p>
          <a:p>
            <a:pPr lvl="1">
              <a:buClr>
                <a:srgbClr val="FF0000"/>
              </a:buClr>
              <a:buFont typeface="Wingdings" panose="05000000000000000000" pitchFamily="2" charset="2"/>
              <a:buChar char="§"/>
            </a:pPr>
            <a:r>
              <a:rPr lang="en-US" sz="2600" dirty="0" smtClean="0"/>
              <a:t>Describe </a:t>
            </a:r>
            <a:r>
              <a:rPr lang="en-US" sz="2600" dirty="0"/>
              <a:t>what counts as </a:t>
            </a:r>
            <a:r>
              <a:rPr lang="en-US" sz="2600" b="1" dirty="0">
                <a:solidFill>
                  <a:srgbClr val="FF0000"/>
                </a:solidFill>
              </a:rPr>
              <a:t>evidence</a:t>
            </a:r>
            <a:r>
              <a:rPr lang="en-US" sz="2600" dirty="0"/>
              <a:t> of student learning.  How will they show they’ve mastered the learning </a:t>
            </a:r>
            <a:r>
              <a:rPr lang="en-US" sz="2600" dirty="0" smtClean="0"/>
              <a:t>goal?</a:t>
            </a:r>
          </a:p>
          <a:p>
            <a:pPr lvl="1">
              <a:buClrTx/>
              <a:buFont typeface="Arial" panose="020B0604020202020204" pitchFamily="34" charset="0"/>
              <a:buChar char="•"/>
            </a:pPr>
            <a:endParaRPr lang="en-US" sz="2600" dirty="0"/>
          </a:p>
          <a:p>
            <a:pPr lvl="1">
              <a:buClr>
                <a:srgbClr val="FF0000"/>
              </a:buClr>
              <a:buFont typeface="Wingdings" panose="05000000000000000000" pitchFamily="2" charset="2"/>
              <a:buChar char="§"/>
            </a:pPr>
            <a:r>
              <a:rPr lang="en-US" sz="2600" dirty="0" smtClean="0"/>
              <a:t>Describe how students will say, write, and demonstrate their mastery of the learning goal.  </a:t>
            </a:r>
          </a:p>
          <a:p>
            <a:pPr lvl="1">
              <a:buClrTx/>
              <a:buFont typeface="Arial" panose="020B0604020202020204" pitchFamily="34" charset="0"/>
              <a:buChar char="•"/>
            </a:pPr>
            <a:endParaRPr lang="en-US" sz="2600" dirty="0"/>
          </a:p>
          <a:p>
            <a:pPr lvl="1">
              <a:buClr>
                <a:srgbClr val="FF0000"/>
              </a:buClr>
              <a:buFont typeface="Wingdings" panose="05000000000000000000" pitchFamily="2" charset="2"/>
              <a:buChar char="§"/>
            </a:pPr>
            <a:r>
              <a:rPr lang="en-US" sz="2600" dirty="0" smtClean="0"/>
              <a:t>May be differentiated depending on student needs to ensure multiple entry points to the learning goal but the </a:t>
            </a:r>
            <a:r>
              <a:rPr lang="en-US" sz="2600" smtClean="0"/>
              <a:t>trajectory of learning </a:t>
            </a:r>
            <a:r>
              <a:rPr lang="en-US" sz="2600" dirty="0" smtClean="0"/>
              <a:t>should result in the same overall learning goal.  </a:t>
            </a:r>
            <a:endParaRPr lang="en-US" sz="2600" dirty="0"/>
          </a:p>
          <a:p>
            <a:endParaRPr lang="en-US" dirty="0"/>
          </a:p>
          <a:p>
            <a:endParaRPr lang="en-US" dirty="0"/>
          </a:p>
        </p:txBody>
      </p:sp>
      <p:sp>
        <p:nvSpPr>
          <p:cNvPr id="3" name="Title 2">
            <a:extLst>
              <a:ext uri="{FF2B5EF4-FFF2-40B4-BE49-F238E27FC236}">
                <a16:creationId xmlns:a16="http://schemas.microsoft.com/office/drawing/2014/main" xmlns="" id="{F760EDE1-CCC4-4F65-A57D-99A64665023A}"/>
              </a:ext>
            </a:extLst>
          </p:cNvPr>
          <p:cNvSpPr>
            <a:spLocks noGrp="1"/>
          </p:cNvSpPr>
          <p:nvPr>
            <p:ph type="title"/>
          </p:nvPr>
        </p:nvSpPr>
        <p:spPr/>
        <p:txBody>
          <a:bodyPr/>
          <a:lstStyle/>
          <a:p>
            <a:r>
              <a:rPr lang="en-US" dirty="0"/>
              <a:t>Characteristics</a:t>
            </a:r>
          </a:p>
        </p:txBody>
      </p:sp>
      <p:sp>
        <p:nvSpPr>
          <p:cNvPr id="4" name="Slide Number Placeholder 3">
            <a:extLst>
              <a:ext uri="{FF2B5EF4-FFF2-40B4-BE49-F238E27FC236}">
                <a16:creationId xmlns:a16="http://schemas.microsoft.com/office/drawing/2014/main" xmlns="" id="{29C31B1C-5A17-493A-B260-F07AB60EC9B8}"/>
              </a:ext>
            </a:extLst>
          </p:cNvPr>
          <p:cNvSpPr>
            <a:spLocks noGrp="1"/>
          </p:cNvSpPr>
          <p:nvPr>
            <p:ph type="sldNum" sz="quarter" idx="12"/>
          </p:nvPr>
        </p:nvSpPr>
        <p:spPr/>
        <p:txBody>
          <a:bodyPr/>
          <a:lstStyle/>
          <a:p>
            <a:fld id="{86D2451E-3285-438B-B188-C22B2A012BF6}" type="slidenum">
              <a:rPr lang="en-US" smtClean="0"/>
              <a:pPr/>
              <a:t>32</a:t>
            </a:fld>
            <a:endParaRPr lang="en-US" dirty="0"/>
          </a:p>
        </p:txBody>
      </p:sp>
    </p:spTree>
    <p:extLst>
      <p:ext uri="{BB962C8B-B14F-4D97-AF65-F5344CB8AC3E}">
        <p14:creationId xmlns:p14="http://schemas.microsoft.com/office/powerpoint/2010/main" val="61353011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xmlns="" id="{F200445F-2DFE-4679-89E6-90C7B4467099}"/>
              </a:ext>
            </a:extLst>
          </p:cNvPr>
          <p:cNvSpPr>
            <a:spLocks noGrp="1"/>
          </p:cNvSpPr>
          <p:nvPr>
            <p:ph sz="half" idx="1"/>
          </p:nvPr>
        </p:nvSpPr>
        <p:spPr>
          <a:xfrm>
            <a:off x="725214" y="990600"/>
            <a:ext cx="7924800" cy="1957388"/>
          </a:xfrm>
        </p:spPr>
        <p:txBody>
          <a:bodyPr>
            <a:normAutofit/>
          </a:bodyPr>
          <a:lstStyle/>
          <a:p>
            <a:pPr marL="0" indent="0">
              <a:buNone/>
            </a:pPr>
            <a:endParaRPr lang="en-US" b="1" dirty="0"/>
          </a:p>
          <a:p>
            <a:pPr marL="0" indent="0">
              <a:buNone/>
            </a:pPr>
            <a:r>
              <a:rPr lang="en-US" b="1" dirty="0"/>
              <a:t>5.NF.A.1 </a:t>
            </a:r>
            <a:r>
              <a:rPr lang="en-US" dirty="0"/>
              <a:t>Add and subtract fractions with unlike denominators (including mixed numbers) by replacing given fractions with equivalent fractions in such a way as to produce an equivalent sum or difference of fractions with like denominators. </a:t>
            </a:r>
          </a:p>
          <a:p>
            <a:pPr marL="0" indent="0">
              <a:buNone/>
            </a:pPr>
            <a:endParaRPr lang="en-US" dirty="0"/>
          </a:p>
          <a:p>
            <a:pPr marL="0" indent="0">
              <a:buNone/>
            </a:pPr>
            <a:endParaRPr lang="en-US" dirty="0"/>
          </a:p>
        </p:txBody>
      </p:sp>
      <p:sp>
        <p:nvSpPr>
          <p:cNvPr id="3" name="Title 2">
            <a:extLst>
              <a:ext uri="{FF2B5EF4-FFF2-40B4-BE49-F238E27FC236}">
                <a16:creationId xmlns:a16="http://schemas.microsoft.com/office/drawing/2014/main" xmlns="" id="{BDC8739C-D883-4E12-BA6F-C331B635D724}"/>
              </a:ext>
            </a:extLst>
          </p:cNvPr>
          <p:cNvSpPr>
            <a:spLocks noGrp="1"/>
          </p:cNvSpPr>
          <p:nvPr>
            <p:ph type="title"/>
          </p:nvPr>
        </p:nvSpPr>
        <p:spPr/>
        <p:txBody>
          <a:bodyPr>
            <a:normAutofit fontScale="90000"/>
          </a:bodyPr>
          <a:lstStyle/>
          <a:p>
            <a:r>
              <a:rPr lang="en-US" dirty="0" smtClean="0"/>
              <a:t>Mathematical Learning Goal and Performance Goal Examples </a:t>
            </a:r>
            <a:endParaRPr lang="en-US" dirty="0"/>
          </a:p>
        </p:txBody>
      </p:sp>
      <p:sp>
        <p:nvSpPr>
          <p:cNvPr id="5" name="Slide Number Placeholder 4">
            <a:extLst>
              <a:ext uri="{FF2B5EF4-FFF2-40B4-BE49-F238E27FC236}">
                <a16:creationId xmlns:a16="http://schemas.microsoft.com/office/drawing/2014/main" xmlns="" id="{60856352-E1C6-4C89-A455-891A149EEC95}"/>
              </a:ext>
            </a:extLst>
          </p:cNvPr>
          <p:cNvSpPr>
            <a:spLocks noGrp="1"/>
          </p:cNvSpPr>
          <p:nvPr>
            <p:ph type="sldNum" sz="quarter" idx="12"/>
          </p:nvPr>
        </p:nvSpPr>
        <p:spPr/>
        <p:txBody>
          <a:bodyPr/>
          <a:lstStyle/>
          <a:p>
            <a:fld id="{86D2451E-3285-438B-B188-C22B2A012BF6}" type="slidenum">
              <a:rPr lang="en-US" smtClean="0"/>
              <a:pPr/>
              <a:t>33</a:t>
            </a:fld>
            <a:endParaRPr lang="en-US" dirty="0"/>
          </a:p>
        </p:txBody>
      </p:sp>
      <p:graphicFrame>
        <p:nvGraphicFramePr>
          <p:cNvPr id="7" name="Content Placeholder 4"/>
          <p:cNvGraphicFramePr>
            <a:graphicFrameLocks noGrp="1"/>
          </p:cNvGraphicFramePr>
          <p:nvPr>
            <p:ph idx="1"/>
            <p:extLst>
              <p:ext uri="{D42A27DB-BD31-4B8C-83A1-F6EECF244321}">
                <p14:modId xmlns:p14="http://schemas.microsoft.com/office/powerpoint/2010/main" val="3553729286"/>
              </p:ext>
            </p:extLst>
          </p:nvPr>
        </p:nvGraphicFramePr>
        <p:xfrm>
          <a:off x="304800" y="3124200"/>
          <a:ext cx="8534400" cy="2514599"/>
        </p:xfrm>
        <a:graphic>
          <a:graphicData uri="http://schemas.openxmlformats.org/drawingml/2006/table">
            <a:tbl>
              <a:tblPr firstRow="1" bandRow="1">
                <a:tableStyleId>{073A0DAA-6AF3-43AB-8588-CEC1D06C72B9}</a:tableStyleId>
              </a:tblPr>
              <a:tblGrid>
                <a:gridCol w="4227786">
                  <a:extLst>
                    <a:ext uri="{9D8B030D-6E8A-4147-A177-3AD203B41FA5}">
                      <a16:colId xmlns:a16="http://schemas.microsoft.com/office/drawing/2014/main" xmlns="" val="20000"/>
                    </a:ext>
                  </a:extLst>
                </a:gridCol>
                <a:gridCol w="4306614">
                  <a:extLst>
                    <a:ext uri="{9D8B030D-6E8A-4147-A177-3AD203B41FA5}">
                      <a16:colId xmlns:a16="http://schemas.microsoft.com/office/drawing/2014/main" xmlns="" val="20001"/>
                    </a:ext>
                  </a:extLst>
                </a:gridCol>
              </a:tblGrid>
              <a:tr h="495050">
                <a:tc>
                  <a:txBody>
                    <a:bodyPr/>
                    <a:lstStyle/>
                    <a:p>
                      <a:pPr algn="ctr"/>
                      <a:r>
                        <a:rPr lang="en-US" sz="2000" dirty="0" smtClean="0"/>
                        <a:t>Learning</a:t>
                      </a:r>
                      <a:r>
                        <a:rPr lang="en-US" sz="2000" baseline="0" dirty="0" smtClean="0"/>
                        <a:t> Goal </a:t>
                      </a:r>
                      <a:endParaRPr lang="en-US" sz="2000" dirty="0"/>
                    </a:p>
                  </a:txBody>
                  <a:tcPr/>
                </a:tc>
                <a:tc>
                  <a:txBody>
                    <a:bodyPr/>
                    <a:lstStyle/>
                    <a:p>
                      <a:pPr algn="ctr"/>
                      <a:r>
                        <a:rPr lang="en-US" sz="2000" dirty="0" smtClean="0"/>
                        <a:t>Performance Goal </a:t>
                      </a:r>
                      <a:endParaRPr lang="en-US" sz="2000" dirty="0"/>
                    </a:p>
                  </a:txBody>
                  <a:tcPr/>
                </a:tc>
                <a:extLst>
                  <a:ext uri="{0D108BD9-81ED-4DB2-BD59-A6C34878D82A}">
                    <a16:rowId xmlns:a16="http://schemas.microsoft.com/office/drawing/2014/main" xmlns="" val="10000"/>
                  </a:ext>
                </a:extLst>
              </a:tr>
              <a:tr h="2019549">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2000" dirty="0" smtClean="0">
                          <a:solidFill>
                            <a:srgbClr val="000000"/>
                          </a:solidFill>
                        </a:rPr>
                        <a:t>Understand that when adding and subtracting fractions, the fractions must be referring to the same size whole.</a:t>
                      </a:r>
                    </a:p>
                    <a:p>
                      <a:pPr marL="0" indent="0">
                        <a:buFont typeface="Arial" panose="020B0604020202020204" pitchFamily="34" charset="0"/>
                        <a:buNone/>
                      </a:pPr>
                      <a:endParaRPr lang="en-US" sz="20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2000" dirty="0" smtClean="0">
                          <a:solidFill>
                            <a:srgbClr val="000000"/>
                          </a:solidFill>
                        </a:rPr>
                        <a:t>Students will be given models of fractions from different size wholes. Students</a:t>
                      </a:r>
                      <a:r>
                        <a:rPr lang="en-US" sz="2000" baseline="0" dirty="0" smtClean="0">
                          <a:solidFill>
                            <a:srgbClr val="000000"/>
                          </a:solidFill>
                        </a:rPr>
                        <a:t> will recognize that the fractions cannot be added or subtracted </a:t>
                      </a:r>
                      <a:r>
                        <a:rPr lang="en-US" sz="2000" dirty="0" smtClean="0">
                          <a:solidFill>
                            <a:srgbClr val="000000"/>
                          </a:solidFill>
                        </a:rPr>
                        <a:t>and explain why.</a:t>
                      </a:r>
                      <a:endParaRPr lang="en-US" sz="2000" dirty="0"/>
                    </a:p>
                  </a:txBody>
                  <a:tcPr/>
                </a:tc>
                <a:extLst>
                  <a:ext uri="{0D108BD9-81ED-4DB2-BD59-A6C34878D82A}">
                    <a16:rowId xmlns:a16="http://schemas.microsoft.com/office/drawing/2014/main" xmlns="" val="10001"/>
                  </a:ext>
                </a:extLst>
              </a:tr>
            </a:tbl>
          </a:graphicData>
        </a:graphic>
      </p:graphicFrame>
    </p:spTree>
    <p:extLst>
      <p:ext uri="{BB962C8B-B14F-4D97-AF65-F5344CB8AC3E}">
        <p14:creationId xmlns:p14="http://schemas.microsoft.com/office/powerpoint/2010/main" val="100655032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buNone/>
            </a:pPr>
            <a:r>
              <a:rPr lang="en-US" sz="2800" dirty="0" smtClean="0"/>
              <a:t>How are Mathematical Learning Goals and Performance Goals the same?  How are they different?</a:t>
            </a:r>
            <a:endParaRPr lang="en-US" sz="2800" dirty="0"/>
          </a:p>
        </p:txBody>
      </p:sp>
      <p:sp>
        <p:nvSpPr>
          <p:cNvPr id="3" name="Title 2"/>
          <p:cNvSpPr>
            <a:spLocks noGrp="1"/>
          </p:cNvSpPr>
          <p:nvPr>
            <p:ph type="title"/>
          </p:nvPr>
        </p:nvSpPr>
        <p:spPr/>
        <p:txBody>
          <a:bodyPr/>
          <a:lstStyle/>
          <a:p>
            <a:r>
              <a:rPr lang="en-US" dirty="0" smtClean="0"/>
              <a:t>Turn and Talk</a:t>
            </a:r>
            <a:endParaRPr lang="en-US" dirty="0"/>
          </a:p>
        </p:txBody>
      </p:sp>
      <p:sp>
        <p:nvSpPr>
          <p:cNvPr id="4" name="Slide Number Placeholder 3"/>
          <p:cNvSpPr>
            <a:spLocks noGrp="1"/>
          </p:cNvSpPr>
          <p:nvPr>
            <p:ph type="sldNum" sz="quarter" idx="12"/>
          </p:nvPr>
        </p:nvSpPr>
        <p:spPr/>
        <p:txBody>
          <a:bodyPr/>
          <a:lstStyle/>
          <a:p>
            <a:fld id="{86D2451E-3285-438B-B188-C22B2A012BF6}" type="slidenum">
              <a:rPr lang="en-US" smtClean="0"/>
              <a:pPr/>
              <a:t>34</a:t>
            </a:fld>
            <a:endParaRPr lang="en-US" dirty="0"/>
          </a:p>
        </p:txBody>
      </p:sp>
    </p:spTree>
    <p:extLst>
      <p:ext uri="{BB962C8B-B14F-4D97-AF65-F5344CB8AC3E}">
        <p14:creationId xmlns:p14="http://schemas.microsoft.com/office/powerpoint/2010/main" val="11601973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xmlns="" id="{F200445F-2DFE-4679-89E6-90C7B4467099}"/>
              </a:ext>
            </a:extLst>
          </p:cNvPr>
          <p:cNvSpPr>
            <a:spLocks noGrp="1"/>
          </p:cNvSpPr>
          <p:nvPr>
            <p:ph sz="half" idx="1"/>
          </p:nvPr>
        </p:nvSpPr>
        <p:spPr>
          <a:xfrm>
            <a:off x="495300" y="3070080"/>
            <a:ext cx="7924800" cy="1957388"/>
          </a:xfrm>
        </p:spPr>
        <p:txBody>
          <a:bodyPr>
            <a:normAutofit/>
          </a:bodyPr>
          <a:lstStyle/>
          <a:p>
            <a:pPr marL="0" indent="0">
              <a:buNone/>
            </a:pPr>
            <a:endParaRPr lang="en-US" b="1" dirty="0"/>
          </a:p>
          <a:p>
            <a:pPr marL="0" indent="0">
              <a:buNone/>
            </a:pPr>
            <a:r>
              <a:rPr lang="en-US" b="1" dirty="0"/>
              <a:t>5.NF.A.1 </a:t>
            </a:r>
            <a:r>
              <a:rPr lang="en-US" dirty="0"/>
              <a:t>Add and subtract fractions with unlike denominators (including mixed numbers) by replacing given fractions with equivalent fractions in such a way as to produce an equivalent sum or difference of fractions with like denominators. </a:t>
            </a:r>
          </a:p>
          <a:p>
            <a:pPr marL="0" indent="0">
              <a:buNone/>
            </a:pPr>
            <a:endParaRPr lang="en-US" dirty="0"/>
          </a:p>
          <a:p>
            <a:pPr marL="0" indent="0">
              <a:buNone/>
            </a:pPr>
            <a:endParaRPr lang="en-US" dirty="0"/>
          </a:p>
        </p:txBody>
      </p:sp>
      <p:sp>
        <p:nvSpPr>
          <p:cNvPr id="3" name="Title 2">
            <a:extLst>
              <a:ext uri="{FF2B5EF4-FFF2-40B4-BE49-F238E27FC236}">
                <a16:creationId xmlns:a16="http://schemas.microsoft.com/office/drawing/2014/main" xmlns="" id="{BDC8739C-D883-4E12-BA6F-C331B635D724}"/>
              </a:ext>
            </a:extLst>
          </p:cNvPr>
          <p:cNvSpPr>
            <a:spLocks noGrp="1"/>
          </p:cNvSpPr>
          <p:nvPr>
            <p:ph type="title"/>
          </p:nvPr>
        </p:nvSpPr>
        <p:spPr>
          <a:xfrm>
            <a:off x="304800" y="152400"/>
            <a:ext cx="8305800" cy="914400"/>
          </a:xfrm>
        </p:spPr>
        <p:txBody>
          <a:bodyPr>
            <a:normAutofit fontScale="90000"/>
          </a:bodyPr>
          <a:lstStyle/>
          <a:p>
            <a:r>
              <a:rPr lang="en-US" dirty="0" smtClean="0"/>
              <a:t>Mathematical Learning Goal and Performance Goal Examples-Your Turn</a:t>
            </a:r>
            <a:endParaRPr lang="en-US" dirty="0"/>
          </a:p>
        </p:txBody>
      </p:sp>
      <p:sp>
        <p:nvSpPr>
          <p:cNvPr id="5" name="Slide Number Placeholder 4">
            <a:extLst>
              <a:ext uri="{FF2B5EF4-FFF2-40B4-BE49-F238E27FC236}">
                <a16:creationId xmlns:a16="http://schemas.microsoft.com/office/drawing/2014/main" xmlns="" id="{60856352-E1C6-4C89-A455-891A149EEC95}"/>
              </a:ext>
            </a:extLst>
          </p:cNvPr>
          <p:cNvSpPr>
            <a:spLocks noGrp="1"/>
          </p:cNvSpPr>
          <p:nvPr>
            <p:ph type="sldNum" sz="quarter" idx="12"/>
          </p:nvPr>
        </p:nvSpPr>
        <p:spPr/>
        <p:txBody>
          <a:bodyPr/>
          <a:lstStyle/>
          <a:p>
            <a:fld id="{86D2451E-3285-438B-B188-C22B2A012BF6}" type="slidenum">
              <a:rPr lang="en-US" smtClean="0"/>
              <a:pPr/>
              <a:t>35</a:t>
            </a:fld>
            <a:endParaRPr lang="en-US" dirty="0"/>
          </a:p>
        </p:txBody>
      </p:sp>
      <p:sp>
        <p:nvSpPr>
          <p:cNvPr id="6" name="TextBox 5"/>
          <p:cNvSpPr txBox="1"/>
          <p:nvPr/>
        </p:nvSpPr>
        <p:spPr>
          <a:xfrm>
            <a:off x="152400" y="1587445"/>
            <a:ext cx="8610600" cy="954107"/>
          </a:xfrm>
          <a:prstGeom prst="rect">
            <a:avLst/>
          </a:prstGeom>
          <a:noFill/>
        </p:spPr>
        <p:txBody>
          <a:bodyPr wrap="square" rtlCol="0">
            <a:spAutoFit/>
          </a:bodyPr>
          <a:lstStyle/>
          <a:p>
            <a:r>
              <a:rPr lang="en-US" sz="2800" dirty="0" smtClean="0"/>
              <a:t>In groups of 2-3, write additional Mathematical Learning Goals and Performance Goals for 5.NF.A.1.  </a:t>
            </a:r>
            <a:endParaRPr lang="en-US" sz="2800" dirty="0"/>
          </a:p>
        </p:txBody>
      </p:sp>
    </p:spTree>
    <p:extLst>
      <p:ext uri="{BB962C8B-B14F-4D97-AF65-F5344CB8AC3E}">
        <p14:creationId xmlns:p14="http://schemas.microsoft.com/office/powerpoint/2010/main" val="414681473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normAutofit/>
          </a:bodyPr>
          <a:lstStyle/>
          <a:p>
            <a:pPr marL="0" indent="0">
              <a:buNone/>
            </a:pPr>
            <a:r>
              <a:rPr lang="en-US" sz="2800" dirty="0"/>
              <a:t>Small Group Discussion</a:t>
            </a:r>
          </a:p>
          <a:p>
            <a:pPr marL="0" indent="0">
              <a:buNone/>
            </a:pPr>
            <a:endParaRPr lang="en-US" sz="2800" dirty="0"/>
          </a:p>
          <a:p>
            <a:pPr lvl="1"/>
            <a:r>
              <a:rPr lang="en-US" sz="2600" dirty="0"/>
              <a:t>Share the created mathematical learning and performance goals at your table</a:t>
            </a:r>
          </a:p>
          <a:p>
            <a:pPr lvl="1"/>
            <a:r>
              <a:rPr lang="en-US" sz="2600" dirty="0"/>
              <a:t>Choose one to share with the whole group</a:t>
            </a:r>
          </a:p>
          <a:p>
            <a:pPr marL="0" indent="0">
              <a:buNone/>
            </a:pPr>
            <a:endParaRPr lang="en-US" sz="2800" dirty="0"/>
          </a:p>
          <a:p>
            <a:endParaRPr lang="en-US" dirty="0"/>
          </a:p>
          <a:p>
            <a:pPr lvl="1"/>
            <a:endParaRPr lang="en-US" sz="2400" dirty="0"/>
          </a:p>
          <a:p>
            <a:pPr lvl="1"/>
            <a:endParaRPr lang="en-US" sz="2400" dirty="0"/>
          </a:p>
          <a:p>
            <a:pPr marL="457200" lvl="1" indent="0">
              <a:buNone/>
            </a:pPr>
            <a:endParaRPr lang="en-US" sz="2400" dirty="0"/>
          </a:p>
          <a:p>
            <a:pPr marL="457200" lvl="1" indent="0">
              <a:buNone/>
            </a:pPr>
            <a:endParaRPr lang="en-US" sz="2400" dirty="0"/>
          </a:p>
        </p:txBody>
      </p:sp>
      <p:sp>
        <p:nvSpPr>
          <p:cNvPr id="3" name="Title 2"/>
          <p:cNvSpPr>
            <a:spLocks noGrp="1"/>
          </p:cNvSpPr>
          <p:nvPr>
            <p:ph type="title"/>
          </p:nvPr>
        </p:nvSpPr>
        <p:spPr/>
        <p:txBody>
          <a:bodyPr>
            <a:normAutofit fontScale="90000"/>
          </a:bodyPr>
          <a:lstStyle/>
          <a:p>
            <a:r>
              <a:rPr lang="en-US" dirty="0"/>
              <a:t>What are </a:t>
            </a:r>
            <a:r>
              <a:rPr lang="en-US" dirty="0" smtClean="0"/>
              <a:t>some additional Mathematical </a:t>
            </a:r>
            <a:r>
              <a:rPr lang="en-US" dirty="0"/>
              <a:t>Learning and Performance Goals?</a:t>
            </a:r>
          </a:p>
        </p:txBody>
      </p:sp>
    </p:spTree>
    <p:extLst>
      <p:ext uri="{BB962C8B-B14F-4D97-AF65-F5344CB8AC3E}">
        <p14:creationId xmlns:p14="http://schemas.microsoft.com/office/powerpoint/2010/main" val="415164905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6D2451E-3285-438B-B188-C22B2A012BF6}" type="slidenum">
              <a:rPr lang="en-US" smtClean="0"/>
              <a:pPr/>
              <a:t>37</a:t>
            </a:fld>
            <a:endParaRPr lang="en-US" dirty="0"/>
          </a:p>
        </p:txBody>
      </p:sp>
      <p:sp>
        <p:nvSpPr>
          <p:cNvPr id="3" name="Title 2"/>
          <p:cNvSpPr>
            <a:spLocks noGrp="1"/>
          </p:cNvSpPr>
          <p:nvPr>
            <p:ph type="title"/>
          </p:nvPr>
        </p:nvSpPr>
        <p:spPr/>
        <p:txBody>
          <a:bodyPr>
            <a:normAutofit fontScale="90000"/>
          </a:bodyPr>
          <a:lstStyle/>
          <a:p>
            <a:r>
              <a:rPr lang="en-US" dirty="0"/>
              <a:t>Identifying Mathematical Learning and Performance Goals-Your Turn</a:t>
            </a:r>
          </a:p>
        </p:txBody>
      </p:sp>
      <mc:AlternateContent xmlns:mc="http://schemas.openxmlformats.org/markup-compatibility/2006" xmlns:a14="http://schemas.microsoft.com/office/drawing/2010/main">
        <mc:Choice Requires="a14">
          <p:sp>
            <p:nvSpPr>
              <p:cNvPr id="2" name="Content Placeholder 1"/>
              <p:cNvSpPr>
                <a:spLocks noGrp="1"/>
              </p:cNvSpPr>
              <p:nvPr>
                <p:ph idx="4294967295"/>
              </p:nvPr>
            </p:nvSpPr>
            <p:spPr>
              <a:xfrm>
                <a:off x="0" y="1295400"/>
                <a:ext cx="9144000" cy="5562600"/>
              </a:xfrm>
            </p:spPr>
            <p:txBody>
              <a:bodyPr>
                <a:normAutofit lnSpcReduction="10000"/>
              </a:bodyPr>
              <a:lstStyle/>
              <a:p>
                <a:pPr marL="0" indent="0">
                  <a:buNone/>
                </a:pPr>
                <a:r>
                  <a:rPr lang="en-US" sz="2600" b="1" u="sng" dirty="0" smtClean="0"/>
                  <a:t>Partner Activity</a:t>
                </a:r>
              </a:p>
              <a:p>
                <a:pPr marL="0" indent="0">
                  <a:buNone/>
                </a:pPr>
                <a:r>
                  <a:rPr lang="en-US" dirty="0" smtClean="0"/>
                  <a:t>In </a:t>
                </a:r>
                <a:r>
                  <a:rPr lang="en-US" dirty="0"/>
                  <a:t>groups of 2-3 work together to write </a:t>
                </a:r>
                <a:r>
                  <a:rPr lang="en-US" dirty="0" smtClean="0"/>
                  <a:t>mathematical learning </a:t>
                </a:r>
                <a:r>
                  <a:rPr lang="en-US" dirty="0"/>
                  <a:t>goals </a:t>
                </a:r>
                <a:r>
                  <a:rPr lang="en-US" dirty="0" smtClean="0"/>
                  <a:t>and performance goals for </a:t>
                </a:r>
                <a:r>
                  <a:rPr lang="en-US" dirty="0"/>
                  <a:t>standard </a:t>
                </a:r>
                <a:r>
                  <a:rPr lang="en-US" dirty="0" smtClean="0"/>
                  <a:t>4.NF.A.1.  </a:t>
                </a:r>
                <a:r>
                  <a:rPr lang="en-US" dirty="0"/>
                  <a:t>Use the I</a:t>
                </a:r>
                <a:r>
                  <a:rPr lang="en-US" dirty="0" smtClean="0"/>
                  <a:t>nstructional Focus </a:t>
                </a:r>
                <a:r>
                  <a:rPr lang="en-US" dirty="0"/>
                  <a:t>D</a:t>
                </a:r>
                <a:r>
                  <a:rPr lang="en-US" dirty="0" smtClean="0"/>
                  <a:t>ocument </a:t>
                </a:r>
                <a:r>
                  <a:rPr lang="en-US" dirty="0"/>
                  <a:t>as a reference.</a:t>
                </a:r>
              </a:p>
              <a:p>
                <a:pPr marL="0" indent="0">
                  <a:buNone/>
                </a:pPr>
                <a:endParaRPr lang="en-US" dirty="0"/>
              </a:p>
              <a:p>
                <a:pPr marL="0" indent="0">
                  <a:buNone/>
                </a:pPr>
                <a:r>
                  <a:rPr lang="en-US" dirty="0"/>
                  <a:t>Record your group work on chart paper. write the learning goals in one column and the performance goal that shows what counts as evidence of mastery of the learning goal in the other column.</a:t>
                </a:r>
              </a:p>
              <a:p>
                <a:pPr marL="0" indent="0">
                  <a:buNone/>
                </a:pPr>
                <a:endParaRPr lang="en-US" dirty="0"/>
              </a:p>
              <a:p>
                <a:pPr marL="0" indent="0">
                  <a:buNone/>
                </a:pPr>
                <a:r>
                  <a:rPr lang="en-US" sz="1700" b="1" dirty="0" smtClean="0"/>
                  <a:t>4.NF.A.1 </a:t>
                </a:r>
                <a:endParaRPr lang="en-US" sz="1700" dirty="0"/>
              </a:p>
              <a:p>
                <a:pPr marL="0" indent="0">
                  <a:buNone/>
                </a:pPr>
                <a:r>
                  <a:rPr lang="en-US" sz="1700" dirty="0"/>
                  <a:t>Explain why a fraction </a:t>
                </a:r>
                <a14:m>
                  <m:oMath xmlns:m="http://schemas.openxmlformats.org/officeDocument/2006/math">
                    <m:f>
                      <m:fPr>
                        <m:ctrlPr>
                          <a:rPr lang="en-US" sz="1700" i="1">
                            <a:latin typeface="Cambria Math" panose="02040503050406030204" pitchFamily="18" charset="0"/>
                          </a:rPr>
                        </m:ctrlPr>
                      </m:fPr>
                      <m:num>
                        <m:r>
                          <a:rPr lang="en-US" sz="1700" i="1">
                            <a:latin typeface="Cambria Math" panose="02040503050406030204" pitchFamily="18" charset="0"/>
                          </a:rPr>
                          <m:t>𝑎</m:t>
                        </m:r>
                      </m:num>
                      <m:den>
                        <m:r>
                          <a:rPr lang="en-US" sz="1700" i="1">
                            <a:latin typeface="Cambria Math" panose="02040503050406030204" pitchFamily="18" charset="0"/>
                          </a:rPr>
                          <m:t>𝑏</m:t>
                        </m:r>
                      </m:den>
                    </m:f>
                  </m:oMath>
                </a14:m>
                <a:r>
                  <a:rPr lang="en-US" sz="1700" dirty="0"/>
                  <a:t> is equivalent to a fraction </a:t>
                </a:r>
                <a14:m>
                  <m:oMath xmlns:m="http://schemas.openxmlformats.org/officeDocument/2006/math">
                    <m:f>
                      <m:fPr>
                        <m:ctrlPr>
                          <a:rPr lang="en-US" sz="1700" i="1">
                            <a:latin typeface="Cambria Math" panose="02040503050406030204" pitchFamily="18" charset="0"/>
                          </a:rPr>
                        </m:ctrlPr>
                      </m:fPr>
                      <m:num>
                        <m:r>
                          <a:rPr lang="en-US" sz="1700" i="1">
                            <a:latin typeface="Cambria Math" panose="02040503050406030204" pitchFamily="18" charset="0"/>
                          </a:rPr>
                          <m:t>𝑎</m:t>
                        </m:r>
                        <m:r>
                          <a:rPr lang="en-US" sz="1700" b="0" i="1" smtClean="0">
                            <a:latin typeface="Cambria Math" panose="02040503050406030204" pitchFamily="18" charset="0"/>
                          </a:rPr>
                          <m:t> </m:t>
                        </m:r>
                        <m:r>
                          <m:rPr>
                            <m:sty m:val="p"/>
                          </m:rPr>
                          <a:rPr lang="en-US" sz="1700" i="0">
                            <a:latin typeface="Cambria Math" panose="02040503050406030204" pitchFamily="18" charset="0"/>
                          </a:rPr>
                          <m:t>x</m:t>
                        </m:r>
                        <m:r>
                          <a:rPr lang="en-US" sz="1700" b="0" i="1" smtClean="0">
                            <a:latin typeface="Cambria Math" panose="02040503050406030204" pitchFamily="18" charset="0"/>
                          </a:rPr>
                          <m:t> </m:t>
                        </m:r>
                        <m:r>
                          <a:rPr lang="en-US" sz="1700" i="1">
                            <a:latin typeface="Cambria Math" panose="02040503050406030204" pitchFamily="18" charset="0"/>
                          </a:rPr>
                          <m:t>𝑛</m:t>
                        </m:r>
                      </m:num>
                      <m:den>
                        <m:r>
                          <a:rPr lang="en-US" sz="1700" i="1">
                            <a:latin typeface="Cambria Math" panose="02040503050406030204" pitchFamily="18" charset="0"/>
                          </a:rPr>
                          <m:t>𝑏</m:t>
                        </m:r>
                        <m:r>
                          <a:rPr lang="en-US" sz="1700" b="0" i="1" smtClean="0">
                            <a:latin typeface="Cambria Math" panose="02040503050406030204" pitchFamily="18" charset="0"/>
                          </a:rPr>
                          <m:t> </m:t>
                        </m:r>
                        <m:r>
                          <m:rPr>
                            <m:sty m:val="p"/>
                          </m:rPr>
                          <a:rPr lang="en-US" sz="1700" i="0">
                            <a:latin typeface="Cambria Math" panose="02040503050406030204" pitchFamily="18" charset="0"/>
                          </a:rPr>
                          <m:t>x</m:t>
                        </m:r>
                        <m:r>
                          <a:rPr lang="en-US" sz="1700" b="0" i="1" smtClean="0">
                            <a:latin typeface="Cambria Math" panose="02040503050406030204" pitchFamily="18" charset="0"/>
                          </a:rPr>
                          <m:t> </m:t>
                        </m:r>
                        <m:r>
                          <a:rPr lang="en-US" sz="1700" i="1">
                            <a:latin typeface="Cambria Math" panose="02040503050406030204" pitchFamily="18" charset="0"/>
                          </a:rPr>
                          <m:t>𝑛</m:t>
                        </m:r>
                      </m:den>
                    </m:f>
                  </m:oMath>
                </a14:m>
                <a:r>
                  <a:rPr lang="en-US" sz="1700" dirty="0"/>
                  <a:t> or </a:t>
                </a:r>
                <a14:m>
                  <m:oMath xmlns:m="http://schemas.openxmlformats.org/officeDocument/2006/math">
                    <m:f>
                      <m:fPr>
                        <m:ctrlPr>
                          <a:rPr lang="en-US" sz="1700" i="1">
                            <a:latin typeface="Cambria Math" panose="02040503050406030204" pitchFamily="18" charset="0"/>
                          </a:rPr>
                        </m:ctrlPr>
                      </m:fPr>
                      <m:num>
                        <m:r>
                          <a:rPr lang="en-US" sz="1700" i="1">
                            <a:latin typeface="Cambria Math" panose="02040503050406030204" pitchFamily="18" charset="0"/>
                          </a:rPr>
                          <m:t>𝑎</m:t>
                        </m:r>
                        <m:r>
                          <a:rPr lang="en-US" sz="1700" i="1">
                            <a:latin typeface="Cambria Math" panose="02040503050406030204" pitchFamily="18" charset="0"/>
                          </a:rPr>
                          <m:t>÷</m:t>
                        </m:r>
                        <m:r>
                          <a:rPr lang="en-US" sz="1700" i="1">
                            <a:latin typeface="Cambria Math" panose="02040503050406030204" pitchFamily="18" charset="0"/>
                          </a:rPr>
                          <m:t>𝑛</m:t>
                        </m:r>
                      </m:num>
                      <m:den>
                        <m:r>
                          <a:rPr lang="en-US" sz="1700" i="1">
                            <a:latin typeface="Cambria Math" panose="02040503050406030204" pitchFamily="18" charset="0"/>
                          </a:rPr>
                          <m:t>𝑏</m:t>
                        </m:r>
                        <m:r>
                          <a:rPr lang="en-US" sz="1700" i="1">
                            <a:latin typeface="Cambria Math" panose="02040503050406030204" pitchFamily="18" charset="0"/>
                          </a:rPr>
                          <m:t>÷</m:t>
                        </m:r>
                        <m:r>
                          <a:rPr lang="en-US" sz="1700" i="1">
                            <a:latin typeface="Cambria Math" panose="02040503050406030204" pitchFamily="18" charset="0"/>
                          </a:rPr>
                          <m:t>𝑛</m:t>
                        </m:r>
                      </m:den>
                    </m:f>
                  </m:oMath>
                </a14:m>
                <a:r>
                  <a:rPr lang="en-US" sz="1700" dirty="0"/>
                  <a:t> by using visual fraction models, with attention to how the number and size of the parts differ, even though the two fractions themselves are the same size. Use this principle to recognize and generate equivalent fractions.  </a:t>
                </a:r>
              </a:p>
              <a:p>
                <a:pPr marL="0" indent="0">
                  <a:buNone/>
                </a:pPr>
                <a:r>
                  <a:rPr lang="en-US" sz="1700" dirty="0"/>
                  <a:t>For example</a:t>
                </a:r>
                <a:r>
                  <a:rPr lang="en-US" sz="1700" i="1" dirty="0"/>
                  <a:t>,</a:t>
                </a:r>
                <a:r>
                  <a:rPr lang="en-US" sz="1700" i="1" dirty="0" smtClean="0"/>
                  <a:t> </a:t>
                </a:r>
                <a14:m>
                  <m:oMath xmlns:m="http://schemas.openxmlformats.org/officeDocument/2006/math">
                    <m:r>
                      <a:rPr lang="en-US" sz="1700" i="1">
                        <a:latin typeface="Cambria Math" panose="02040503050406030204" pitchFamily="18" charset="0"/>
                      </a:rPr>
                      <m:t> </m:t>
                    </m:r>
                    <m:f>
                      <m:fPr>
                        <m:ctrlPr>
                          <a:rPr lang="en-US" sz="1700" i="1">
                            <a:latin typeface="Cambria Math" panose="02040503050406030204" pitchFamily="18" charset="0"/>
                          </a:rPr>
                        </m:ctrlPr>
                      </m:fPr>
                      <m:num>
                        <m:r>
                          <a:rPr lang="en-US" sz="1700" i="1">
                            <a:latin typeface="Cambria Math" panose="02040503050406030204" pitchFamily="18" charset="0"/>
                          </a:rPr>
                          <m:t>3</m:t>
                        </m:r>
                      </m:num>
                      <m:den>
                        <m:r>
                          <a:rPr lang="en-US" sz="1700" i="1">
                            <a:latin typeface="Cambria Math" panose="02040503050406030204" pitchFamily="18" charset="0"/>
                          </a:rPr>
                          <m:t>4</m:t>
                        </m:r>
                      </m:den>
                    </m:f>
                  </m:oMath>
                </a14:m>
                <a:r>
                  <a:rPr lang="en-US" sz="1700" i="1" dirty="0"/>
                  <a:t>  = </a:t>
                </a:r>
                <a14:m>
                  <m:oMath xmlns:m="http://schemas.openxmlformats.org/officeDocument/2006/math">
                    <m:f>
                      <m:fPr>
                        <m:ctrlPr>
                          <a:rPr lang="en-US" sz="1700" i="1">
                            <a:latin typeface="Cambria Math" panose="02040503050406030204" pitchFamily="18" charset="0"/>
                          </a:rPr>
                        </m:ctrlPr>
                      </m:fPr>
                      <m:num>
                        <m:r>
                          <a:rPr lang="en-US" sz="1700" i="1">
                            <a:latin typeface="Cambria Math" panose="02040503050406030204" pitchFamily="18" charset="0"/>
                          </a:rPr>
                          <m:t>3 </m:t>
                        </m:r>
                        <m:r>
                          <m:rPr>
                            <m:sty m:val="p"/>
                          </m:rPr>
                          <a:rPr lang="en-US" sz="1700" i="0">
                            <a:latin typeface="Cambria Math" panose="02040503050406030204" pitchFamily="18" charset="0"/>
                          </a:rPr>
                          <m:t>x</m:t>
                        </m:r>
                        <m:r>
                          <a:rPr lang="en-US" sz="1700" i="0">
                            <a:latin typeface="Cambria Math" panose="02040503050406030204" pitchFamily="18" charset="0"/>
                          </a:rPr>
                          <m:t> </m:t>
                        </m:r>
                        <m:r>
                          <a:rPr lang="en-US" sz="1700" i="1">
                            <a:latin typeface="Cambria Math" panose="02040503050406030204" pitchFamily="18" charset="0"/>
                          </a:rPr>
                          <m:t>2</m:t>
                        </m:r>
                      </m:num>
                      <m:den>
                        <m:r>
                          <a:rPr lang="en-US" sz="1700" i="1">
                            <a:latin typeface="Cambria Math" panose="02040503050406030204" pitchFamily="18" charset="0"/>
                          </a:rPr>
                          <m:t>4 </m:t>
                        </m:r>
                        <m:r>
                          <m:rPr>
                            <m:sty m:val="p"/>
                          </m:rPr>
                          <a:rPr lang="en-US" sz="1700" i="0">
                            <a:latin typeface="Cambria Math" panose="02040503050406030204" pitchFamily="18" charset="0"/>
                          </a:rPr>
                          <m:t>x</m:t>
                        </m:r>
                        <m:r>
                          <a:rPr lang="en-US" sz="1700" i="1">
                            <a:latin typeface="Cambria Math" panose="02040503050406030204" pitchFamily="18" charset="0"/>
                          </a:rPr>
                          <m:t> 2</m:t>
                        </m:r>
                      </m:den>
                    </m:f>
                  </m:oMath>
                </a14:m>
                <a:r>
                  <a:rPr lang="en-US" sz="1700" i="1" dirty="0"/>
                  <a:t> =  </a:t>
                </a:r>
                <a14:m>
                  <m:oMath xmlns:m="http://schemas.openxmlformats.org/officeDocument/2006/math">
                    <m:f>
                      <m:fPr>
                        <m:ctrlPr>
                          <a:rPr lang="en-US" sz="1700" i="1">
                            <a:latin typeface="Cambria Math" panose="02040503050406030204" pitchFamily="18" charset="0"/>
                          </a:rPr>
                        </m:ctrlPr>
                      </m:fPr>
                      <m:num>
                        <m:r>
                          <a:rPr lang="en-US" sz="1700" i="1">
                            <a:latin typeface="Cambria Math" panose="02040503050406030204" pitchFamily="18" charset="0"/>
                          </a:rPr>
                          <m:t>6</m:t>
                        </m:r>
                      </m:num>
                      <m:den>
                        <m:r>
                          <a:rPr lang="en-US" sz="1700" i="1">
                            <a:latin typeface="Cambria Math" panose="02040503050406030204" pitchFamily="18" charset="0"/>
                          </a:rPr>
                          <m:t>8</m:t>
                        </m:r>
                      </m:den>
                    </m:f>
                  </m:oMath>
                </a14:m>
                <a:r>
                  <a:rPr lang="en-US" sz="1700" i="1" dirty="0"/>
                  <a:t> . </a:t>
                </a:r>
                <a:endParaRPr lang="en-US" sz="1700" dirty="0"/>
              </a:p>
              <a:p>
                <a:pPr marL="0" indent="0">
                  <a:buNone/>
                </a:pPr>
                <a:endParaRPr lang="en-US" dirty="0"/>
              </a:p>
            </p:txBody>
          </p:sp>
        </mc:Choice>
        <mc:Fallback xmlns="">
          <p:sp>
            <p:nvSpPr>
              <p:cNvPr id="2" name="Content Placeholder 1"/>
              <p:cNvSpPr>
                <a:spLocks noGrp="1" noRot="1" noChangeAspect="1" noMove="1" noResize="1" noEditPoints="1" noAdjustHandles="1" noChangeArrowheads="1" noChangeShapeType="1" noTextEdit="1"/>
              </p:cNvSpPr>
              <p:nvPr>
                <p:ph idx="4294967295"/>
              </p:nvPr>
            </p:nvSpPr>
            <p:spPr>
              <a:xfrm>
                <a:off x="0" y="1295400"/>
                <a:ext cx="9144000" cy="5562600"/>
              </a:xfrm>
              <a:blipFill rotWithShape="0">
                <a:blip r:embed="rId3"/>
                <a:stretch>
                  <a:fillRect l="-1200" t="-1864" r="-1467"/>
                </a:stretch>
              </a:blipFill>
            </p:spPr>
            <p:txBody>
              <a:bodyPr/>
              <a:lstStyle/>
              <a:p>
                <a:r>
                  <a:rPr lang="en-US">
                    <a:noFill/>
                  </a:rPr>
                  <a:t> </a:t>
                </a:r>
              </a:p>
            </p:txBody>
          </p:sp>
        </mc:Fallback>
      </mc:AlternateContent>
    </p:spTree>
    <p:extLst>
      <p:ext uri="{BB962C8B-B14F-4D97-AF65-F5344CB8AC3E}">
        <p14:creationId xmlns:p14="http://schemas.microsoft.com/office/powerpoint/2010/main" val="403053127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dirty="0"/>
              <a:t>Walk around and look at the mathematical learning goals and performance goals created by each group.  Look for similarities and differences from what your group wrote.</a:t>
            </a:r>
          </a:p>
          <a:p>
            <a:pPr marL="0" indent="0">
              <a:buNone/>
            </a:pPr>
            <a:endParaRPr lang="en-US" dirty="0"/>
          </a:p>
        </p:txBody>
      </p:sp>
      <p:sp>
        <p:nvSpPr>
          <p:cNvPr id="3" name="Title 2"/>
          <p:cNvSpPr>
            <a:spLocks noGrp="1"/>
          </p:cNvSpPr>
          <p:nvPr>
            <p:ph type="title"/>
          </p:nvPr>
        </p:nvSpPr>
        <p:spPr/>
        <p:txBody>
          <a:bodyPr/>
          <a:lstStyle/>
          <a:p>
            <a:r>
              <a:rPr lang="en-US" dirty="0"/>
              <a:t>Gallery Walk</a:t>
            </a:r>
          </a:p>
        </p:txBody>
      </p:sp>
      <p:sp>
        <p:nvSpPr>
          <p:cNvPr id="4" name="Slide Number Placeholder 3"/>
          <p:cNvSpPr>
            <a:spLocks noGrp="1"/>
          </p:cNvSpPr>
          <p:nvPr>
            <p:ph type="sldNum" sz="quarter" idx="12"/>
          </p:nvPr>
        </p:nvSpPr>
        <p:spPr/>
        <p:txBody>
          <a:bodyPr/>
          <a:lstStyle/>
          <a:p>
            <a:fld id="{86D2451E-3285-438B-B188-C22B2A012BF6}" type="slidenum">
              <a:rPr lang="en-US" smtClean="0"/>
              <a:pPr/>
              <a:t>38</a:t>
            </a:fld>
            <a:endParaRPr lang="en-US" dirty="0"/>
          </a:p>
        </p:txBody>
      </p:sp>
    </p:spTree>
    <p:extLst>
      <p:ext uri="{BB962C8B-B14F-4D97-AF65-F5344CB8AC3E}">
        <p14:creationId xmlns:p14="http://schemas.microsoft.com/office/powerpoint/2010/main" val="339758011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Identify common themes in the created mathematical learning goals</a:t>
            </a:r>
          </a:p>
          <a:p>
            <a:r>
              <a:rPr lang="en-US" dirty="0" smtClean="0"/>
              <a:t>Record a common set of mathematical learning goals and performance goals as a point of focus for later activities</a:t>
            </a:r>
          </a:p>
          <a:p>
            <a:endParaRPr lang="en-US" dirty="0"/>
          </a:p>
        </p:txBody>
      </p:sp>
      <p:sp>
        <p:nvSpPr>
          <p:cNvPr id="3" name="Title 2"/>
          <p:cNvSpPr>
            <a:spLocks noGrp="1"/>
          </p:cNvSpPr>
          <p:nvPr>
            <p:ph type="title"/>
          </p:nvPr>
        </p:nvSpPr>
        <p:spPr>
          <a:xfrm>
            <a:off x="304800" y="228600"/>
            <a:ext cx="8305800" cy="914400"/>
          </a:xfrm>
        </p:spPr>
        <p:txBody>
          <a:bodyPr/>
          <a:lstStyle/>
          <a:p>
            <a:r>
              <a:rPr lang="en-US" dirty="0" smtClean="0"/>
              <a:t>Whole Group Discussion/Activity</a:t>
            </a:r>
            <a:endParaRPr lang="en-US" dirty="0"/>
          </a:p>
        </p:txBody>
      </p:sp>
      <p:sp>
        <p:nvSpPr>
          <p:cNvPr id="4" name="Slide Number Placeholder 3"/>
          <p:cNvSpPr>
            <a:spLocks noGrp="1"/>
          </p:cNvSpPr>
          <p:nvPr>
            <p:ph type="sldNum" sz="quarter" idx="12"/>
          </p:nvPr>
        </p:nvSpPr>
        <p:spPr/>
        <p:txBody>
          <a:bodyPr/>
          <a:lstStyle/>
          <a:p>
            <a:fld id="{86D2451E-3285-438B-B188-C22B2A012BF6}" type="slidenum">
              <a:rPr lang="en-US" smtClean="0"/>
              <a:pPr/>
              <a:t>39</a:t>
            </a:fld>
            <a:endParaRPr lang="en-US" dirty="0"/>
          </a:p>
        </p:txBody>
      </p:sp>
    </p:spTree>
    <p:extLst>
      <p:ext uri="{BB962C8B-B14F-4D97-AF65-F5344CB8AC3E}">
        <p14:creationId xmlns:p14="http://schemas.microsoft.com/office/powerpoint/2010/main" val="21024037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dirty="0" smtClean="0"/>
              <a:t>Through communications with districts, teachers, and through CORE, the following areas have been identified as areas of challenge for grades 3-5:</a:t>
            </a:r>
          </a:p>
          <a:p>
            <a:pPr lvl="1"/>
            <a:r>
              <a:rPr lang="en-US" dirty="0" smtClean="0">
                <a:solidFill>
                  <a:srgbClr val="FF0000"/>
                </a:solidFill>
              </a:rPr>
              <a:t>Fractions</a:t>
            </a:r>
          </a:p>
          <a:p>
            <a:pPr lvl="1"/>
            <a:r>
              <a:rPr lang="en-US" dirty="0" smtClean="0">
                <a:solidFill>
                  <a:srgbClr val="FF0000"/>
                </a:solidFill>
              </a:rPr>
              <a:t>Measurement and Data (Area and Volume)</a:t>
            </a:r>
          </a:p>
          <a:p>
            <a:pPr lvl="1"/>
            <a:r>
              <a:rPr lang="en-US" dirty="0" smtClean="0"/>
              <a:t>Developing an understanding of Fluency-Procedural and Computationa</a:t>
            </a:r>
            <a:r>
              <a:rPr lang="en-US" dirty="0"/>
              <a:t>l</a:t>
            </a:r>
          </a:p>
        </p:txBody>
      </p:sp>
      <p:sp>
        <p:nvSpPr>
          <p:cNvPr id="3" name="Title 2"/>
          <p:cNvSpPr>
            <a:spLocks noGrp="1"/>
          </p:cNvSpPr>
          <p:nvPr>
            <p:ph type="title"/>
          </p:nvPr>
        </p:nvSpPr>
        <p:spPr/>
        <p:txBody>
          <a:bodyPr/>
          <a:lstStyle/>
          <a:p>
            <a:r>
              <a:rPr lang="en-US" dirty="0" smtClean="0"/>
              <a:t>Background</a:t>
            </a:r>
            <a:endParaRPr lang="en-US" dirty="0"/>
          </a:p>
        </p:txBody>
      </p:sp>
      <p:sp>
        <p:nvSpPr>
          <p:cNvPr id="4" name="Slide Number Placeholder 3"/>
          <p:cNvSpPr>
            <a:spLocks noGrp="1"/>
          </p:cNvSpPr>
          <p:nvPr>
            <p:ph type="sldNum" sz="quarter" idx="12"/>
          </p:nvPr>
        </p:nvSpPr>
        <p:spPr/>
        <p:txBody>
          <a:bodyPr/>
          <a:lstStyle/>
          <a:p>
            <a:fld id="{86D2451E-3285-438B-B188-C22B2A012BF6}" type="slidenum">
              <a:rPr lang="en-US" smtClean="0"/>
              <a:pPr/>
              <a:t>4</a:t>
            </a:fld>
            <a:endParaRPr lang="en-US" dirty="0"/>
          </a:p>
        </p:txBody>
      </p:sp>
    </p:spTree>
    <p:extLst>
      <p:ext uri="{BB962C8B-B14F-4D97-AF65-F5344CB8AC3E}">
        <p14:creationId xmlns:p14="http://schemas.microsoft.com/office/powerpoint/2010/main" val="72458829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723900" y="1524000"/>
            <a:ext cx="7467600" cy="3962400"/>
          </a:xfrm>
        </p:spPr>
        <p:txBody>
          <a:bodyPr>
            <a:normAutofit/>
          </a:bodyPr>
          <a:lstStyle/>
          <a:p>
            <a:pPr marL="0" indent="0" algn="ctr">
              <a:buNone/>
            </a:pPr>
            <a:endParaRPr lang="en-US" sz="3200" dirty="0"/>
          </a:p>
          <a:p>
            <a:pPr marL="0" indent="0" algn="ctr">
              <a:buNone/>
            </a:pPr>
            <a:r>
              <a:rPr lang="en-US" sz="3200" i="1" dirty="0">
                <a:solidFill>
                  <a:srgbClr val="000000"/>
                </a:solidFill>
              </a:rPr>
              <a:t>Formulating clear, explicit learning goals sets the stage for everything else. </a:t>
            </a:r>
          </a:p>
          <a:p>
            <a:pPr marL="0" indent="0" algn="ctr">
              <a:buNone/>
            </a:pPr>
            <a:endParaRPr lang="nl-NL" sz="3200" dirty="0">
              <a:solidFill>
                <a:srgbClr val="000000"/>
              </a:solidFill>
            </a:endParaRPr>
          </a:p>
          <a:p>
            <a:pPr marL="0" indent="0" algn="ctr">
              <a:buNone/>
            </a:pPr>
            <a:r>
              <a:rPr lang="nl-NL" dirty="0">
                <a:solidFill>
                  <a:srgbClr val="000000"/>
                </a:solidFill>
              </a:rPr>
              <a:t>Hiebert, Morris, Berk, &amp; Janssen, 2007</a:t>
            </a:r>
            <a:endParaRPr lang="en-US" dirty="0">
              <a:solidFill>
                <a:srgbClr val="000000"/>
              </a:solidFill>
            </a:endParaRPr>
          </a:p>
          <a:p>
            <a:pPr marL="0" indent="0" algn="ctr">
              <a:buNone/>
            </a:pPr>
            <a:endParaRPr lang="en-US" sz="3200" dirty="0"/>
          </a:p>
        </p:txBody>
      </p:sp>
      <p:sp>
        <p:nvSpPr>
          <p:cNvPr id="3" name="Title 2"/>
          <p:cNvSpPr>
            <a:spLocks noGrp="1"/>
          </p:cNvSpPr>
          <p:nvPr>
            <p:ph type="title"/>
          </p:nvPr>
        </p:nvSpPr>
        <p:spPr/>
        <p:txBody>
          <a:bodyPr/>
          <a:lstStyle/>
          <a:p>
            <a:r>
              <a:rPr lang="en-US" dirty="0"/>
              <a:t>Think about it…</a:t>
            </a:r>
          </a:p>
        </p:txBody>
      </p:sp>
    </p:spTree>
    <p:extLst>
      <p:ext uri="{BB962C8B-B14F-4D97-AF65-F5344CB8AC3E}">
        <p14:creationId xmlns:p14="http://schemas.microsoft.com/office/powerpoint/2010/main" val="346173944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lgn="ctr">
              <a:buNone/>
            </a:pPr>
            <a:endParaRPr lang="en-US" dirty="0"/>
          </a:p>
          <a:p>
            <a:pPr marL="0" indent="0" algn="ctr">
              <a:buNone/>
            </a:pPr>
            <a:endParaRPr lang="en-US" dirty="0"/>
          </a:p>
          <a:p>
            <a:pPr marL="0" indent="0" algn="ctr">
              <a:buNone/>
            </a:pPr>
            <a:endParaRPr lang="en-US" dirty="0"/>
          </a:p>
          <a:p>
            <a:pPr marL="0" indent="0" algn="ctr">
              <a:buNone/>
            </a:pPr>
            <a:endParaRPr lang="en-US" dirty="0"/>
          </a:p>
          <a:p>
            <a:pPr marL="0" indent="0" algn="ctr">
              <a:buNone/>
            </a:pPr>
            <a:r>
              <a:rPr lang="en-US" sz="5400" dirty="0"/>
              <a:t>Lunch Break!</a:t>
            </a:r>
          </a:p>
        </p:txBody>
      </p:sp>
      <p:sp>
        <p:nvSpPr>
          <p:cNvPr id="4" name="Slide Number Placeholder 3"/>
          <p:cNvSpPr>
            <a:spLocks noGrp="1"/>
          </p:cNvSpPr>
          <p:nvPr>
            <p:ph type="sldNum" sz="quarter" idx="12"/>
          </p:nvPr>
        </p:nvSpPr>
        <p:spPr/>
        <p:txBody>
          <a:bodyPr/>
          <a:lstStyle/>
          <a:p>
            <a:fld id="{86D2451E-3285-438B-B188-C22B2A012BF6}" type="slidenum">
              <a:rPr lang="en-US" smtClean="0"/>
              <a:pPr/>
              <a:t>41</a:t>
            </a:fld>
            <a:endParaRPr lang="en-US" dirty="0"/>
          </a:p>
        </p:txBody>
      </p:sp>
    </p:spTree>
    <p:extLst>
      <p:ext uri="{BB962C8B-B14F-4D97-AF65-F5344CB8AC3E}">
        <p14:creationId xmlns:p14="http://schemas.microsoft.com/office/powerpoint/2010/main" val="300274911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chor="ctr"/>
          <a:lstStyle/>
          <a:p>
            <a:pPr marL="0" indent="0" algn="ctr">
              <a:buNone/>
            </a:pPr>
            <a:r>
              <a:rPr lang="en-US" sz="5400" dirty="0"/>
              <a:t>Welcome Back!</a:t>
            </a:r>
          </a:p>
          <a:p>
            <a:pPr marL="0" indent="0" algn="ctr">
              <a:buNone/>
            </a:pPr>
            <a:endParaRPr lang="en-US" dirty="0"/>
          </a:p>
        </p:txBody>
      </p:sp>
      <p:sp>
        <p:nvSpPr>
          <p:cNvPr id="4" name="Slide Number Placeholder 3"/>
          <p:cNvSpPr>
            <a:spLocks noGrp="1"/>
          </p:cNvSpPr>
          <p:nvPr>
            <p:ph type="sldNum" sz="quarter" idx="12"/>
          </p:nvPr>
        </p:nvSpPr>
        <p:spPr/>
        <p:txBody>
          <a:bodyPr/>
          <a:lstStyle/>
          <a:p>
            <a:fld id="{86D2451E-3285-438B-B188-C22B2A012BF6}" type="slidenum">
              <a:rPr lang="en-US" smtClean="0"/>
              <a:pPr/>
              <a:t>42</a:t>
            </a:fld>
            <a:endParaRPr lang="en-US" dirty="0"/>
          </a:p>
        </p:txBody>
      </p:sp>
    </p:spTree>
    <p:extLst>
      <p:ext uri="{BB962C8B-B14F-4D97-AF65-F5344CB8AC3E}">
        <p14:creationId xmlns:p14="http://schemas.microsoft.com/office/powerpoint/2010/main" val="413201665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Choosing and Creating Assessment Items</a:t>
            </a:r>
            <a:endParaRPr lang="en-US" dirty="0"/>
          </a:p>
        </p:txBody>
      </p:sp>
      <p:sp>
        <p:nvSpPr>
          <p:cNvPr id="4" name="Slide Number Placeholder 3"/>
          <p:cNvSpPr>
            <a:spLocks noGrp="1"/>
          </p:cNvSpPr>
          <p:nvPr>
            <p:ph type="sldNum" sz="quarter" idx="4294967295"/>
          </p:nvPr>
        </p:nvSpPr>
        <p:spPr>
          <a:xfrm>
            <a:off x="8686800" y="6356350"/>
            <a:ext cx="457200" cy="365125"/>
          </a:xfrm>
          <a:prstGeom prst="rect">
            <a:avLst/>
          </a:prstGeom>
        </p:spPr>
        <p:txBody>
          <a:bodyPr/>
          <a:lstStyle/>
          <a:p>
            <a:fld id="{86D2451E-3285-438B-B188-C22B2A012BF6}" type="slidenum">
              <a:rPr lang="en-US" smtClean="0"/>
              <a:pPr/>
              <a:t>43</a:t>
            </a:fld>
            <a:endParaRPr lang="en-US" dirty="0"/>
          </a:p>
        </p:txBody>
      </p:sp>
    </p:spTree>
    <p:extLst>
      <p:ext uri="{BB962C8B-B14F-4D97-AF65-F5344CB8AC3E}">
        <p14:creationId xmlns:p14="http://schemas.microsoft.com/office/powerpoint/2010/main" val="47472229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Reviewing mathematical learning goals and performance goals help target assessment items specifically to standards.</a:t>
            </a:r>
          </a:p>
          <a:p>
            <a:r>
              <a:rPr lang="en-US" dirty="0" smtClean="0"/>
              <a:t>Think </a:t>
            </a:r>
            <a:r>
              <a:rPr lang="en-US" dirty="0"/>
              <a:t>about universal design</a:t>
            </a:r>
            <a:r>
              <a:rPr lang="en-US" dirty="0" smtClean="0"/>
              <a:t>.</a:t>
            </a:r>
          </a:p>
          <a:p>
            <a:r>
              <a:rPr lang="en-US" dirty="0"/>
              <a:t>Think about the variety of question formats within the suite of items.</a:t>
            </a:r>
          </a:p>
          <a:p>
            <a:r>
              <a:rPr lang="en-US" dirty="0"/>
              <a:t>Think about items that can be on both formative and summative assessments.</a:t>
            </a:r>
          </a:p>
          <a:p>
            <a:pPr marL="0" indent="0">
              <a:buNone/>
            </a:pPr>
            <a:endParaRPr lang="en-US" dirty="0" smtClean="0"/>
          </a:p>
          <a:p>
            <a:pPr marL="0" indent="0">
              <a:buNone/>
            </a:pPr>
            <a:endParaRPr lang="en-US" dirty="0"/>
          </a:p>
        </p:txBody>
      </p:sp>
      <p:sp>
        <p:nvSpPr>
          <p:cNvPr id="3" name="Title 2"/>
          <p:cNvSpPr>
            <a:spLocks noGrp="1"/>
          </p:cNvSpPr>
          <p:nvPr>
            <p:ph type="title"/>
          </p:nvPr>
        </p:nvSpPr>
        <p:spPr>
          <a:xfrm>
            <a:off x="304800" y="228600"/>
            <a:ext cx="8610600" cy="914400"/>
          </a:xfrm>
        </p:spPr>
        <p:txBody>
          <a:bodyPr>
            <a:normAutofit fontScale="90000"/>
          </a:bodyPr>
          <a:lstStyle/>
          <a:p>
            <a:r>
              <a:rPr lang="en-US" dirty="0" smtClean="0"/>
              <a:t>Preparing to Create an Aligned System of Assessments</a:t>
            </a:r>
            <a:endParaRPr lang="en-US" dirty="0"/>
          </a:p>
        </p:txBody>
      </p:sp>
      <p:sp>
        <p:nvSpPr>
          <p:cNvPr id="4" name="Slide Number Placeholder 3"/>
          <p:cNvSpPr>
            <a:spLocks noGrp="1"/>
          </p:cNvSpPr>
          <p:nvPr>
            <p:ph type="sldNum" sz="quarter" idx="12"/>
          </p:nvPr>
        </p:nvSpPr>
        <p:spPr/>
        <p:txBody>
          <a:bodyPr/>
          <a:lstStyle/>
          <a:p>
            <a:fld id="{86D2451E-3285-438B-B188-C22B2A012BF6}" type="slidenum">
              <a:rPr lang="en-US" smtClean="0"/>
              <a:pPr/>
              <a:t>44</a:t>
            </a:fld>
            <a:endParaRPr lang="en-US" dirty="0"/>
          </a:p>
        </p:txBody>
      </p:sp>
    </p:spTree>
    <p:extLst>
      <p:ext uri="{BB962C8B-B14F-4D97-AF65-F5344CB8AC3E}">
        <p14:creationId xmlns:p14="http://schemas.microsoft.com/office/powerpoint/2010/main" val="33840920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Reviewing mathematical learning goals and performance goals help target assessment items specifically to standards.</a:t>
            </a:r>
          </a:p>
          <a:p>
            <a:r>
              <a:rPr lang="en-US" dirty="0" smtClean="0">
                <a:solidFill>
                  <a:schemeClr val="tx2">
                    <a:lumMod val="40000"/>
                    <a:lumOff val="60000"/>
                  </a:schemeClr>
                </a:solidFill>
              </a:rPr>
              <a:t>Think </a:t>
            </a:r>
            <a:r>
              <a:rPr lang="en-US" dirty="0">
                <a:solidFill>
                  <a:schemeClr val="tx2">
                    <a:lumMod val="40000"/>
                    <a:lumOff val="60000"/>
                  </a:schemeClr>
                </a:solidFill>
              </a:rPr>
              <a:t>about universal design</a:t>
            </a:r>
            <a:r>
              <a:rPr lang="en-US" dirty="0" smtClean="0">
                <a:solidFill>
                  <a:schemeClr val="tx2">
                    <a:lumMod val="40000"/>
                    <a:lumOff val="60000"/>
                  </a:schemeClr>
                </a:solidFill>
              </a:rPr>
              <a:t>.</a:t>
            </a:r>
          </a:p>
          <a:p>
            <a:r>
              <a:rPr lang="en-US" dirty="0">
                <a:solidFill>
                  <a:schemeClr val="tx2">
                    <a:lumMod val="40000"/>
                    <a:lumOff val="60000"/>
                  </a:schemeClr>
                </a:solidFill>
              </a:rPr>
              <a:t>Think about the variety of question formats within the suite of items.</a:t>
            </a:r>
          </a:p>
          <a:p>
            <a:r>
              <a:rPr lang="en-US" dirty="0">
                <a:solidFill>
                  <a:schemeClr val="tx2">
                    <a:lumMod val="40000"/>
                    <a:lumOff val="60000"/>
                  </a:schemeClr>
                </a:solidFill>
              </a:rPr>
              <a:t>Think about items that can be on both formative and summative assessments.</a:t>
            </a:r>
          </a:p>
          <a:p>
            <a:pPr marL="0" indent="0">
              <a:buNone/>
            </a:pPr>
            <a:endParaRPr lang="en-US" dirty="0"/>
          </a:p>
        </p:txBody>
      </p:sp>
      <p:sp>
        <p:nvSpPr>
          <p:cNvPr id="3" name="Title 2"/>
          <p:cNvSpPr>
            <a:spLocks noGrp="1"/>
          </p:cNvSpPr>
          <p:nvPr>
            <p:ph type="title"/>
          </p:nvPr>
        </p:nvSpPr>
        <p:spPr>
          <a:xfrm>
            <a:off x="304800" y="228600"/>
            <a:ext cx="8610600" cy="914400"/>
          </a:xfrm>
        </p:spPr>
        <p:txBody>
          <a:bodyPr>
            <a:normAutofit fontScale="90000"/>
          </a:bodyPr>
          <a:lstStyle/>
          <a:p>
            <a:r>
              <a:rPr lang="en-US" dirty="0"/>
              <a:t>Preparing to Create an Aligned System of Assessments</a:t>
            </a:r>
          </a:p>
        </p:txBody>
      </p:sp>
      <p:sp>
        <p:nvSpPr>
          <p:cNvPr id="4" name="Slide Number Placeholder 3"/>
          <p:cNvSpPr>
            <a:spLocks noGrp="1"/>
          </p:cNvSpPr>
          <p:nvPr>
            <p:ph type="sldNum" sz="quarter" idx="12"/>
          </p:nvPr>
        </p:nvSpPr>
        <p:spPr/>
        <p:txBody>
          <a:bodyPr/>
          <a:lstStyle/>
          <a:p>
            <a:fld id="{86D2451E-3285-438B-B188-C22B2A012BF6}" type="slidenum">
              <a:rPr lang="en-US" smtClean="0"/>
              <a:pPr/>
              <a:t>45</a:t>
            </a:fld>
            <a:endParaRPr lang="en-US" dirty="0"/>
          </a:p>
        </p:txBody>
      </p:sp>
    </p:spTree>
    <p:extLst>
      <p:ext uri="{BB962C8B-B14F-4D97-AF65-F5344CB8AC3E}">
        <p14:creationId xmlns:p14="http://schemas.microsoft.com/office/powerpoint/2010/main" val="49705759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28600" y="228600"/>
            <a:ext cx="8839200" cy="914400"/>
          </a:xfrm>
        </p:spPr>
        <p:txBody>
          <a:bodyPr>
            <a:normAutofit/>
          </a:bodyPr>
          <a:lstStyle/>
          <a:p>
            <a:r>
              <a:rPr lang="en-US" b="1" dirty="0" smtClean="0">
                <a:latin typeface="Georgia" panose="02040502050405020303" pitchFamily="18" charset="0"/>
              </a:rPr>
              <a:t>Continuing </a:t>
            </a:r>
            <a:r>
              <a:rPr lang="en-US" b="1" dirty="0">
                <a:latin typeface="Georgia" panose="02040502050405020303" pitchFamily="18" charset="0"/>
              </a:rPr>
              <a:t>with Standard </a:t>
            </a:r>
            <a:r>
              <a:rPr lang="en-US" b="1" dirty="0" smtClean="0">
                <a:latin typeface="Georgia" panose="02040502050405020303" pitchFamily="18" charset="0"/>
              </a:rPr>
              <a:t>4.NF.A.1 </a:t>
            </a:r>
            <a:r>
              <a:rPr lang="en-US" b="0" dirty="0"/>
              <a:t> </a:t>
            </a:r>
            <a:r>
              <a:rPr lang="en-US" b="1" dirty="0">
                <a:latin typeface="Georgia" panose="02040502050405020303" pitchFamily="18" charset="0"/>
              </a:rPr>
              <a:t> </a:t>
            </a:r>
            <a:r>
              <a:rPr lang="en-US" b="0" dirty="0"/>
              <a:t> </a:t>
            </a:r>
            <a:endParaRPr lang="en-US" b="1" dirty="0"/>
          </a:p>
        </p:txBody>
      </p:sp>
      <mc:AlternateContent xmlns:mc="http://schemas.openxmlformats.org/markup-compatibility/2006" xmlns:a14="http://schemas.microsoft.com/office/drawing/2010/main">
        <mc:Choice Requires="a14">
          <p:sp>
            <p:nvSpPr>
              <p:cNvPr id="6" name="Rectangle 5"/>
              <p:cNvSpPr/>
              <p:nvPr/>
            </p:nvSpPr>
            <p:spPr>
              <a:xfrm>
                <a:off x="76200" y="3048000"/>
                <a:ext cx="8839200" cy="2961901"/>
              </a:xfrm>
              <a:prstGeom prst="rect">
                <a:avLst/>
              </a:prstGeom>
            </p:spPr>
            <p:txBody>
              <a:bodyPr wrap="square">
                <a:spAutoFit/>
              </a:bodyPr>
              <a:lstStyle/>
              <a:p>
                <a:r>
                  <a:rPr lang="en-US" sz="2400" dirty="0" smtClean="0">
                    <a:solidFill>
                      <a:schemeClr val="accent1"/>
                    </a:solidFill>
                  </a:rPr>
                  <a:t>Explain why a fraction </a:t>
                </a:r>
                <a14:m>
                  <m:oMath xmlns:m="http://schemas.openxmlformats.org/officeDocument/2006/math">
                    <m:f>
                      <m:fPr>
                        <m:ctrlPr>
                          <a:rPr lang="en-US" sz="2400" i="1">
                            <a:solidFill>
                              <a:schemeClr val="accent1"/>
                            </a:solidFill>
                            <a:latin typeface="Cambria Math" panose="02040503050406030204" pitchFamily="18" charset="0"/>
                          </a:rPr>
                        </m:ctrlPr>
                      </m:fPr>
                      <m:num>
                        <m:r>
                          <a:rPr lang="en-US" sz="2400" i="1">
                            <a:solidFill>
                              <a:schemeClr val="accent1"/>
                            </a:solidFill>
                            <a:latin typeface="Cambria Math" panose="02040503050406030204" pitchFamily="18" charset="0"/>
                          </a:rPr>
                          <m:t>𝑎</m:t>
                        </m:r>
                      </m:num>
                      <m:den>
                        <m:r>
                          <a:rPr lang="en-US" sz="2400" i="1">
                            <a:solidFill>
                              <a:schemeClr val="accent1"/>
                            </a:solidFill>
                            <a:latin typeface="Cambria Math" panose="02040503050406030204" pitchFamily="18" charset="0"/>
                          </a:rPr>
                          <m:t>𝑏</m:t>
                        </m:r>
                      </m:den>
                    </m:f>
                  </m:oMath>
                </a14:m>
                <a:r>
                  <a:rPr lang="en-US" sz="2400" dirty="0">
                    <a:solidFill>
                      <a:schemeClr val="accent1"/>
                    </a:solidFill>
                  </a:rPr>
                  <a:t> is equivalent to a fraction </a:t>
                </a:r>
                <a14:m>
                  <m:oMath xmlns:m="http://schemas.openxmlformats.org/officeDocument/2006/math">
                    <m:f>
                      <m:fPr>
                        <m:ctrlPr>
                          <a:rPr lang="en-US" sz="2400" i="1">
                            <a:solidFill>
                              <a:schemeClr val="accent1"/>
                            </a:solidFill>
                            <a:latin typeface="Cambria Math" panose="02040503050406030204" pitchFamily="18" charset="0"/>
                          </a:rPr>
                        </m:ctrlPr>
                      </m:fPr>
                      <m:num>
                        <m:r>
                          <a:rPr lang="en-US" sz="2400" i="1">
                            <a:solidFill>
                              <a:schemeClr val="accent1"/>
                            </a:solidFill>
                            <a:latin typeface="Cambria Math" panose="02040503050406030204" pitchFamily="18" charset="0"/>
                          </a:rPr>
                          <m:t>𝑎</m:t>
                        </m:r>
                        <m:r>
                          <a:rPr lang="en-US" sz="2400" i="1">
                            <a:solidFill>
                              <a:schemeClr val="accent1"/>
                            </a:solidFill>
                            <a:latin typeface="Cambria Math" panose="02040503050406030204" pitchFamily="18" charset="0"/>
                          </a:rPr>
                          <m:t> </m:t>
                        </m:r>
                        <m:r>
                          <m:rPr>
                            <m:sty m:val="p"/>
                          </m:rPr>
                          <a:rPr lang="en-US" sz="2400">
                            <a:solidFill>
                              <a:schemeClr val="accent1"/>
                            </a:solidFill>
                            <a:latin typeface="Cambria Math" panose="02040503050406030204" pitchFamily="18" charset="0"/>
                          </a:rPr>
                          <m:t>x</m:t>
                        </m:r>
                        <m:r>
                          <a:rPr lang="en-US" sz="2400" i="1">
                            <a:solidFill>
                              <a:schemeClr val="accent1"/>
                            </a:solidFill>
                            <a:latin typeface="Cambria Math" panose="02040503050406030204" pitchFamily="18" charset="0"/>
                          </a:rPr>
                          <m:t> </m:t>
                        </m:r>
                        <m:r>
                          <a:rPr lang="en-US" sz="2400" i="1">
                            <a:solidFill>
                              <a:schemeClr val="accent1"/>
                            </a:solidFill>
                            <a:latin typeface="Cambria Math" panose="02040503050406030204" pitchFamily="18" charset="0"/>
                          </a:rPr>
                          <m:t>𝑛</m:t>
                        </m:r>
                      </m:num>
                      <m:den>
                        <m:r>
                          <a:rPr lang="en-US" sz="2400" i="1">
                            <a:solidFill>
                              <a:schemeClr val="accent1"/>
                            </a:solidFill>
                            <a:latin typeface="Cambria Math" panose="02040503050406030204" pitchFamily="18" charset="0"/>
                          </a:rPr>
                          <m:t>𝑏</m:t>
                        </m:r>
                        <m:r>
                          <a:rPr lang="en-US" sz="2400" i="1">
                            <a:solidFill>
                              <a:schemeClr val="accent1"/>
                            </a:solidFill>
                            <a:latin typeface="Cambria Math" panose="02040503050406030204" pitchFamily="18" charset="0"/>
                          </a:rPr>
                          <m:t> </m:t>
                        </m:r>
                        <m:r>
                          <m:rPr>
                            <m:sty m:val="p"/>
                          </m:rPr>
                          <a:rPr lang="en-US" sz="2400">
                            <a:solidFill>
                              <a:schemeClr val="accent1"/>
                            </a:solidFill>
                            <a:latin typeface="Cambria Math" panose="02040503050406030204" pitchFamily="18" charset="0"/>
                          </a:rPr>
                          <m:t>x</m:t>
                        </m:r>
                        <m:r>
                          <a:rPr lang="en-US" sz="2400" i="1">
                            <a:solidFill>
                              <a:schemeClr val="accent1"/>
                            </a:solidFill>
                            <a:latin typeface="Cambria Math" panose="02040503050406030204" pitchFamily="18" charset="0"/>
                          </a:rPr>
                          <m:t> </m:t>
                        </m:r>
                        <m:r>
                          <a:rPr lang="en-US" sz="2400" i="1">
                            <a:solidFill>
                              <a:schemeClr val="accent1"/>
                            </a:solidFill>
                            <a:latin typeface="Cambria Math" panose="02040503050406030204" pitchFamily="18" charset="0"/>
                          </a:rPr>
                          <m:t>𝑛</m:t>
                        </m:r>
                      </m:den>
                    </m:f>
                  </m:oMath>
                </a14:m>
                <a:r>
                  <a:rPr lang="en-US" sz="2400" dirty="0">
                    <a:solidFill>
                      <a:schemeClr val="accent1"/>
                    </a:solidFill>
                  </a:rPr>
                  <a:t> or </a:t>
                </a:r>
                <a14:m>
                  <m:oMath xmlns:m="http://schemas.openxmlformats.org/officeDocument/2006/math">
                    <m:f>
                      <m:fPr>
                        <m:ctrlPr>
                          <a:rPr lang="en-US" sz="2400" i="1">
                            <a:solidFill>
                              <a:schemeClr val="accent1"/>
                            </a:solidFill>
                            <a:latin typeface="Cambria Math" panose="02040503050406030204" pitchFamily="18" charset="0"/>
                          </a:rPr>
                        </m:ctrlPr>
                      </m:fPr>
                      <m:num>
                        <m:r>
                          <a:rPr lang="en-US" sz="2400" i="1">
                            <a:solidFill>
                              <a:schemeClr val="accent1"/>
                            </a:solidFill>
                            <a:latin typeface="Cambria Math" panose="02040503050406030204" pitchFamily="18" charset="0"/>
                          </a:rPr>
                          <m:t>𝑎</m:t>
                        </m:r>
                        <m:r>
                          <a:rPr lang="en-US" sz="2400" i="1">
                            <a:solidFill>
                              <a:schemeClr val="accent1"/>
                            </a:solidFill>
                            <a:latin typeface="Cambria Math" panose="02040503050406030204" pitchFamily="18" charset="0"/>
                          </a:rPr>
                          <m:t>÷</m:t>
                        </m:r>
                        <m:r>
                          <a:rPr lang="en-US" sz="2400" i="1">
                            <a:solidFill>
                              <a:schemeClr val="accent1"/>
                            </a:solidFill>
                            <a:latin typeface="Cambria Math" panose="02040503050406030204" pitchFamily="18" charset="0"/>
                          </a:rPr>
                          <m:t>𝑛</m:t>
                        </m:r>
                      </m:num>
                      <m:den>
                        <m:r>
                          <a:rPr lang="en-US" sz="2400" i="1">
                            <a:solidFill>
                              <a:schemeClr val="accent1"/>
                            </a:solidFill>
                            <a:latin typeface="Cambria Math" panose="02040503050406030204" pitchFamily="18" charset="0"/>
                          </a:rPr>
                          <m:t>𝑏</m:t>
                        </m:r>
                        <m:r>
                          <a:rPr lang="en-US" sz="2400" i="1">
                            <a:solidFill>
                              <a:schemeClr val="accent1"/>
                            </a:solidFill>
                            <a:latin typeface="Cambria Math" panose="02040503050406030204" pitchFamily="18" charset="0"/>
                          </a:rPr>
                          <m:t>÷</m:t>
                        </m:r>
                        <m:r>
                          <a:rPr lang="en-US" sz="2400" i="1">
                            <a:solidFill>
                              <a:schemeClr val="accent1"/>
                            </a:solidFill>
                            <a:latin typeface="Cambria Math" panose="02040503050406030204" pitchFamily="18" charset="0"/>
                          </a:rPr>
                          <m:t>𝑛</m:t>
                        </m:r>
                      </m:den>
                    </m:f>
                  </m:oMath>
                </a14:m>
                <a:r>
                  <a:rPr lang="en-US" sz="2400" dirty="0">
                    <a:solidFill>
                      <a:schemeClr val="accent1"/>
                    </a:solidFill>
                  </a:rPr>
                  <a:t> by using visual fraction models, with attention to how the number and size of the parts differ, even though the two fractions themselves are the same size. Use this principle to recognize and generate equivalent fractions.  </a:t>
                </a:r>
                <a:endParaRPr lang="en-US" sz="2400" dirty="0" smtClean="0">
                  <a:solidFill>
                    <a:schemeClr val="accent1"/>
                  </a:solidFill>
                </a:endParaRPr>
              </a:p>
              <a:p>
                <a:endParaRPr lang="en-US" sz="2400" dirty="0">
                  <a:solidFill>
                    <a:schemeClr val="accent1"/>
                  </a:solidFill>
                </a:endParaRPr>
              </a:p>
              <a:p>
                <a:r>
                  <a:rPr lang="en-US" sz="2400" dirty="0">
                    <a:solidFill>
                      <a:schemeClr val="accent1"/>
                    </a:solidFill>
                  </a:rPr>
                  <a:t>For example</a:t>
                </a:r>
                <a:r>
                  <a:rPr lang="en-US" sz="2400" i="1" dirty="0">
                    <a:solidFill>
                      <a:schemeClr val="accent1"/>
                    </a:solidFill>
                  </a:rPr>
                  <a:t>, </a:t>
                </a:r>
                <a14:m>
                  <m:oMath xmlns:m="http://schemas.openxmlformats.org/officeDocument/2006/math">
                    <m:r>
                      <a:rPr lang="en-US" sz="2400" i="1">
                        <a:solidFill>
                          <a:schemeClr val="accent1"/>
                        </a:solidFill>
                        <a:latin typeface="Cambria Math" panose="02040503050406030204" pitchFamily="18" charset="0"/>
                      </a:rPr>
                      <m:t> </m:t>
                    </m:r>
                    <m:f>
                      <m:fPr>
                        <m:ctrlPr>
                          <a:rPr lang="en-US" sz="2400" i="1">
                            <a:solidFill>
                              <a:schemeClr val="accent1"/>
                            </a:solidFill>
                            <a:latin typeface="Cambria Math" panose="02040503050406030204" pitchFamily="18" charset="0"/>
                          </a:rPr>
                        </m:ctrlPr>
                      </m:fPr>
                      <m:num>
                        <m:r>
                          <a:rPr lang="en-US" sz="2400" i="1">
                            <a:solidFill>
                              <a:schemeClr val="accent1"/>
                            </a:solidFill>
                            <a:latin typeface="Cambria Math" panose="02040503050406030204" pitchFamily="18" charset="0"/>
                          </a:rPr>
                          <m:t>3</m:t>
                        </m:r>
                      </m:num>
                      <m:den>
                        <m:r>
                          <a:rPr lang="en-US" sz="2400" i="1">
                            <a:solidFill>
                              <a:schemeClr val="accent1"/>
                            </a:solidFill>
                            <a:latin typeface="Cambria Math" panose="02040503050406030204" pitchFamily="18" charset="0"/>
                          </a:rPr>
                          <m:t>4</m:t>
                        </m:r>
                      </m:den>
                    </m:f>
                  </m:oMath>
                </a14:m>
                <a:r>
                  <a:rPr lang="en-US" sz="2400" i="1" dirty="0">
                    <a:solidFill>
                      <a:schemeClr val="accent1"/>
                    </a:solidFill>
                  </a:rPr>
                  <a:t>  = </a:t>
                </a:r>
                <a14:m>
                  <m:oMath xmlns:m="http://schemas.openxmlformats.org/officeDocument/2006/math">
                    <m:f>
                      <m:fPr>
                        <m:ctrlPr>
                          <a:rPr lang="en-US" sz="2400" i="1">
                            <a:solidFill>
                              <a:schemeClr val="accent1"/>
                            </a:solidFill>
                            <a:latin typeface="Cambria Math" panose="02040503050406030204" pitchFamily="18" charset="0"/>
                          </a:rPr>
                        </m:ctrlPr>
                      </m:fPr>
                      <m:num>
                        <m:r>
                          <a:rPr lang="en-US" sz="2400" i="1">
                            <a:solidFill>
                              <a:schemeClr val="accent1"/>
                            </a:solidFill>
                            <a:latin typeface="Cambria Math" panose="02040503050406030204" pitchFamily="18" charset="0"/>
                          </a:rPr>
                          <m:t>3 </m:t>
                        </m:r>
                        <m:r>
                          <m:rPr>
                            <m:sty m:val="p"/>
                          </m:rPr>
                          <a:rPr lang="en-US" sz="2400">
                            <a:solidFill>
                              <a:schemeClr val="accent1"/>
                            </a:solidFill>
                            <a:latin typeface="Cambria Math" panose="02040503050406030204" pitchFamily="18" charset="0"/>
                          </a:rPr>
                          <m:t>x</m:t>
                        </m:r>
                        <m:r>
                          <a:rPr lang="en-US" sz="2400">
                            <a:solidFill>
                              <a:schemeClr val="accent1"/>
                            </a:solidFill>
                            <a:latin typeface="Cambria Math" panose="02040503050406030204" pitchFamily="18" charset="0"/>
                          </a:rPr>
                          <m:t> </m:t>
                        </m:r>
                        <m:r>
                          <a:rPr lang="en-US" sz="2400" i="1">
                            <a:solidFill>
                              <a:schemeClr val="accent1"/>
                            </a:solidFill>
                            <a:latin typeface="Cambria Math" panose="02040503050406030204" pitchFamily="18" charset="0"/>
                          </a:rPr>
                          <m:t>2</m:t>
                        </m:r>
                      </m:num>
                      <m:den>
                        <m:r>
                          <a:rPr lang="en-US" sz="2400" i="1">
                            <a:solidFill>
                              <a:schemeClr val="accent1"/>
                            </a:solidFill>
                            <a:latin typeface="Cambria Math" panose="02040503050406030204" pitchFamily="18" charset="0"/>
                          </a:rPr>
                          <m:t>4 </m:t>
                        </m:r>
                        <m:r>
                          <m:rPr>
                            <m:sty m:val="p"/>
                          </m:rPr>
                          <a:rPr lang="en-US" sz="2400">
                            <a:solidFill>
                              <a:schemeClr val="accent1"/>
                            </a:solidFill>
                            <a:latin typeface="Cambria Math" panose="02040503050406030204" pitchFamily="18" charset="0"/>
                          </a:rPr>
                          <m:t>x</m:t>
                        </m:r>
                        <m:r>
                          <a:rPr lang="en-US" sz="2400" i="1">
                            <a:solidFill>
                              <a:schemeClr val="accent1"/>
                            </a:solidFill>
                            <a:latin typeface="Cambria Math" panose="02040503050406030204" pitchFamily="18" charset="0"/>
                          </a:rPr>
                          <m:t> 2</m:t>
                        </m:r>
                      </m:den>
                    </m:f>
                  </m:oMath>
                </a14:m>
                <a:r>
                  <a:rPr lang="en-US" sz="2400" i="1" dirty="0">
                    <a:solidFill>
                      <a:schemeClr val="accent1"/>
                    </a:solidFill>
                  </a:rPr>
                  <a:t> =  </a:t>
                </a:r>
                <a14:m>
                  <m:oMath xmlns:m="http://schemas.openxmlformats.org/officeDocument/2006/math">
                    <m:f>
                      <m:fPr>
                        <m:ctrlPr>
                          <a:rPr lang="en-US" sz="2400" i="1">
                            <a:solidFill>
                              <a:schemeClr val="accent1"/>
                            </a:solidFill>
                            <a:latin typeface="Cambria Math" panose="02040503050406030204" pitchFamily="18" charset="0"/>
                          </a:rPr>
                        </m:ctrlPr>
                      </m:fPr>
                      <m:num>
                        <m:r>
                          <a:rPr lang="en-US" sz="2400" i="1">
                            <a:solidFill>
                              <a:schemeClr val="accent1"/>
                            </a:solidFill>
                            <a:latin typeface="Cambria Math" panose="02040503050406030204" pitchFamily="18" charset="0"/>
                          </a:rPr>
                          <m:t>6</m:t>
                        </m:r>
                      </m:num>
                      <m:den>
                        <m:r>
                          <a:rPr lang="en-US" sz="2400" i="1">
                            <a:solidFill>
                              <a:schemeClr val="accent1"/>
                            </a:solidFill>
                            <a:latin typeface="Cambria Math" panose="02040503050406030204" pitchFamily="18" charset="0"/>
                          </a:rPr>
                          <m:t>8</m:t>
                        </m:r>
                      </m:den>
                    </m:f>
                  </m:oMath>
                </a14:m>
                <a:r>
                  <a:rPr lang="en-US" sz="2400" i="1" dirty="0">
                    <a:solidFill>
                      <a:schemeClr val="accent1"/>
                    </a:solidFill>
                  </a:rPr>
                  <a:t> . </a:t>
                </a:r>
                <a:endParaRPr lang="en-US" sz="2400" dirty="0">
                  <a:solidFill>
                    <a:schemeClr val="accent1"/>
                  </a:solidFill>
                </a:endParaRPr>
              </a:p>
            </p:txBody>
          </p:sp>
        </mc:Choice>
        <mc:Fallback xmlns="">
          <p:sp>
            <p:nvSpPr>
              <p:cNvPr id="6" name="Rectangle 5"/>
              <p:cNvSpPr>
                <a:spLocks noRot="1" noChangeAspect="1" noMove="1" noResize="1" noEditPoints="1" noAdjustHandles="1" noChangeArrowheads="1" noChangeShapeType="1" noTextEdit="1"/>
              </p:cNvSpPr>
              <p:nvPr/>
            </p:nvSpPr>
            <p:spPr>
              <a:xfrm>
                <a:off x="76200" y="3048000"/>
                <a:ext cx="8839200" cy="2961901"/>
              </a:xfrm>
              <a:prstGeom prst="rect">
                <a:avLst/>
              </a:prstGeom>
              <a:blipFill rotWithShape="0">
                <a:blip r:embed="rId3"/>
                <a:stretch>
                  <a:fillRect l="-1103" t="-206" r="-828" b="-1029"/>
                </a:stretch>
              </a:blipFill>
            </p:spPr>
            <p:txBody>
              <a:bodyPr/>
              <a:lstStyle/>
              <a:p>
                <a:r>
                  <a:rPr lang="en-US">
                    <a:noFill/>
                  </a:rPr>
                  <a:t> </a:t>
                </a:r>
              </a:p>
            </p:txBody>
          </p:sp>
        </mc:Fallback>
      </mc:AlternateContent>
      <p:sp>
        <p:nvSpPr>
          <p:cNvPr id="2" name="TextBox 1"/>
          <p:cNvSpPr txBox="1"/>
          <p:nvPr/>
        </p:nvSpPr>
        <p:spPr>
          <a:xfrm>
            <a:off x="0" y="1295400"/>
            <a:ext cx="8991600" cy="830997"/>
          </a:xfrm>
          <a:prstGeom prst="rect">
            <a:avLst/>
          </a:prstGeom>
          <a:noFill/>
        </p:spPr>
        <p:txBody>
          <a:bodyPr wrap="square" rtlCol="0">
            <a:spAutoFit/>
          </a:bodyPr>
          <a:lstStyle/>
          <a:p>
            <a:r>
              <a:rPr lang="en-US" sz="2400" dirty="0" smtClean="0">
                <a:solidFill>
                  <a:schemeClr val="accent1"/>
                </a:solidFill>
              </a:rPr>
              <a:t>Let’s review the Mathematical Learning Goals and Performance Goals developed before lunch.</a:t>
            </a:r>
            <a:endParaRPr lang="en-US" sz="2400" dirty="0">
              <a:solidFill>
                <a:schemeClr val="accent1"/>
              </a:solidFill>
            </a:endParaRPr>
          </a:p>
        </p:txBody>
      </p:sp>
    </p:spTree>
    <p:extLst>
      <p:ext uri="{BB962C8B-B14F-4D97-AF65-F5344CB8AC3E}">
        <p14:creationId xmlns:p14="http://schemas.microsoft.com/office/powerpoint/2010/main" val="271669272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solidFill>
                  <a:schemeClr val="tx2">
                    <a:lumMod val="40000"/>
                    <a:lumOff val="60000"/>
                  </a:schemeClr>
                </a:solidFill>
              </a:rPr>
              <a:t>Reviewing mathematical learning goals and performance goals help target assessment items specifically to standards.</a:t>
            </a:r>
          </a:p>
          <a:p>
            <a:r>
              <a:rPr lang="en-US" dirty="0" smtClean="0"/>
              <a:t>Think </a:t>
            </a:r>
            <a:r>
              <a:rPr lang="en-US" dirty="0"/>
              <a:t>about universal design</a:t>
            </a:r>
            <a:r>
              <a:rPr lang="en-US" dirty="0" smtClean="0"/>
              <a:t>.</a:t>
            </a:r>
          </a:p>
          <a:p>
            <a:r>
              <a:rPr lang="en-US" dirty="0">
                <a:solidFill>
                  <a:schemeClr val="tx2">
                    <a:lumMod val="40000"/>
                    <a:lumOff val="60000"/>
                  </a:schemeClr>
                </a:solidFill>
              </a:rPr>
              <a:t>Think about the variety of question formats within the suite of </a:t>
            </a:r>
            <a:r>
              <a:rPr lang="en-US" dirty="0" smtClean="0">
                <a:solidFill>
                  <a:schemeClr val="tx2">
                    <a:lumMod val="40000"/>
                    <a:lumOff val="60000"/>
                  </a:schemeClr>
                </a:solidFill>
              </a:rPr>
              <a:t>items.</a:t>
            </a:r>
          </a:p>
          <a:p>
            <a:r>
              <a:rPr lang="en-US" dirty="0">
                <a:solidFill>
                  <a:schemeClr val="tx2">
                    <a:lumMod val="40000"/>
                    <a:lumOff val="60000"/>
                  </a:schemeClr>
                </a:solidFill>
              </a:rPr>
              <a:t>Think about items that can be on both formative and summative assessments.</a:t>
            </a:r>
          </a:p>
          <a:p>
            <a:pPr marL="0" indent="0">
              <a:buNone/>
            </a:pPr>
            <a:endParaRPr lang="en-US" dirty="0">
              <a:solidFill>
                <a:schemeClr val="tx2">
                  <a:lumMod val="40000"/>
                  <a:lumOff val="60000"/>
                </a:schemeClr>
              </a:solidFill>
            </a:endParaRPr>
          </a:p>
          <a:p>
            <a:pPr marL="0" indent="0">
              <a:buNone/>
            </a:pPr>
            <a:endParaRPr lang="en-US" dirty="0"/>
          </a:p>
          <a:p>
            <a:pPr marL="0" indent="0">
              <a:buNone/>
            </a:pPr>
            <a:endParaRPr lang="en-US" dirty="0"/>
          </a:p>
        </p:txBody>
      </p:sp>
      <p:sp>
        <p:nvSpPr>
          <p:cNvPr id="3" name="Title 2"/>
          <p:cNvSpPr>
            <a:spLocks noGrp="1"/>
          </p:cNvSpPr>
          <p:nvPr>
            <p:ph type="title"/>
          </p:nvPr>
        </p:nvSpPr>
        <p:spPr/>
        <p:txBody>
          <a:bodyPr>
            <a:normAutofit fontScale="90000"/>
          </a:bodyPr>
          <a:lstStyle/>
          <a:p>
            <a:r>
              <a:rPr lang="en-US" dirty="0"/>
              <a:t>Preparing to Create an Aligned System of Assessments</a:t>
            </a:r>
          </a:p>
        </p:txBody>
      </p:sp>
      <p:sp>
        <p:nvSpPr>
          <p:cNvPr id="4" name="Slide Number Placeholder 3"/>
          <p:cNvSpPr>
            <a:spLocks noGrp="1"/>
          </p:cNvSpPr>
          <p:nvPr>
            <p:ph type="sldNum" sz="quarter" idx="12"/>
          </p:nvPr>
        </p:nvSpPr>
        <p:spPr/>
        <p:txBody>
          <a:bodyPr/>
          <a:lstStyle/>
          <a:p>
            <a:fld id="{86D2451E-3285-438B-B188-C22B2A012BF6}" type="slidenum">
              <a:rPr lang="en-US" smtClean="0"/>
              <a:pPr/>
              <a:t>47</a:t>
            </a:fld>
            <a:endParaRPr lang="en-US" dirty="0"/>
          </a:p>
        </p:txBody>
      </p:sp>
    </p:spTree>
    <p:extLst>
      <p:ext uri="{BB962C8B-B14F-4D97-AF65-F5344CB8AC3E}">
        <p14:creationId xmlns:p14="http://schemas.microsoft.com/office/powerpoint/2010/main" val="311775687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sz="3000" dirty="0">
                <a:solidFill>
                  <a:schemeClr val="accent5">
                    <a:lumMod val="75000"/>
                  </a:schemeClr>
                </a:solidFill>
              </a:rPr>
              <a:t>Universal Design Principles:</a:t>
            </a:r>
          </a:p>
          <a:p>
            <a:r>
              <a:rPr lang="en-US" altLang="en-US" sz="2800" dirty="0">
                <a:solidFill>
                  <a:srgbClr val="002060"/>
                </a:solidFill>
              </a:rPr>
              <a:t>No barriers</a:t>
            </a:r>
          </a:p>
          <a:p>
            <a:r>
              <a:rPr lang="en-US" altLang="en-US" sz="2800" dirty="0">
                <a:solidFill>
                  <a:srgbClr val="002060"/>
                </a:solidFill>
              </a:rPr>
              <a:t>Accessible for all students</a:t>
            </a:r>
          </a:p>
          <a:p>
            <a:r>
              <a:rPr lang="en-US" altLang="en-US" sz="2800" dirty="0">
                <a:solidFill>
                  <a:srgbClr val="002060"/>
                </a:solidFill>
              </a:rPr>
              <a:t>Upholds the expectations of our state standards </a:t>
            </a:r>
          </a:p>
          <a:p>
            <a:pPr marL="0" indent="0">
              <a:buNone/>
            </a:pPr>
            <a:endParaRPr lang="en-US" dirty="0"/>
          </a:p>
        </p:txBody>
      </p:sp>
      <p:sp>
        <p:nvSpPr>
          <p:cNvPr id="3" name="Title 2"/>
          <p:cNvSpPr>
            <a:spLocks noGrp="1"/>
          </p:cNvSpPr>
          <p:nvPr>
            <p:ph type="title"/>
          </p:nvPr>
        </p:nvSpPr>
        <p:spPr/>
        <p:txBody>
          <a:bodyPr/>
          <a:lstStyle/>
          <a:p>
            <a:r>
              <a:rPr lang="en-US" dirty="0"/>
              <a:t>Quality Assessments</a:t>
            </a:r>
          </a:p>
        </p:txBody>
      </p:sp>
      <p:sp>
        <p:nvSpPr>
          <p:cNvPr id="4" name="Slide Number Placeholder 3"/>
          <p:cNvSpPr>
            <a:spLocks noGrp="1"/>
          </p:cNvSpPr>
          <p:nvPr>
            <p:ph type="sldNum" sz="quarter" idx="12"/>
          </p:nvPr>
        </p:nvSpPr>
        <p:spPr/>
        <p:txBody>
          <a:bodyPr/>
          <a:lstStyle/>
          <a:p>
            <a:fld id="{86D2451E-3285-438B-B188-C22B2A012BF6}" type="slidenum">
              <a:rPr lang="en-US" smtClean="0"/>
              <a:pPr/>
              <a:t>48</a:t>
            </a:fld>
            <a:endParaRPr lang="en-US" dirty="0"/>
          </a:p>
        </p:txBody>
      </p:sp>
    </p:spTree>
    <p:extLst>
      <p:ext uri="{BB962C8B-B14F-4D97-AF65-F5344CB8AC3E}">
        <p14:creationId xmlns:p14="http://schemas.microsoft.com/office/powerpoint/2010/main" val="324626723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solidFill>
                  <a:schemeClr val="tx2">
                    <a:lumMod val="40000"/>
                    <a:lumOff val="60000"/>
                  </a:schemeClr>
                </a:solidFill>
              </a:rPr>
              <a:t>Reviewing mathematical learning goals and performance goals help target assessment items specifically to standards.</a:t>
            </a:r>
          </a:p>
          <a:p>
            <a:r>
              <a:rPr lang="en-US" dirty="0" smtClean="0">
                <a:solidFill>
                  <a:schemeClr val="tx2">
                    <a:lumMod val="40000"/>
                    <a:lumOff val="60000"/>
                  </a:schemeClr>
                </a:solidFill>
              </a:rPr>
              <a:t>Think </a:t>
            </a:r>
            <a:r>
              <a:rPr lang="en-US" dirty="0">
                <a:solidFill>
                  <a:schemeClr val="tx2">
                    <a:lumMod val="40000"/>
                    <a:lumOff val="60000"/>
                  </a:schemeClr>
                </a:solidFill>
              </a:rPr>
              <a:t>about universal design</a:t>
            </a:r>
            <a:r>
              <a:rPr lang="en-US" dirty="0" smtClean="0">
                <a:solidFill>
                  <a:schemeClr val="tx2">
                    <a:lumMod val="40000"/>
                    <a:lumOff val="60000"/>
                  </a:schemeClr>
                </a:solidFill>
              </a:rPr>
              <a:t>.</a:t>
            </a:r>
          </a:p>
          <a:p>
            <a:r>
              <a:rPr lang="en-US" dirty="0"/>
              <a:t>Think about </a:t>
            </a:r>
            <a:r>
              <a:rPr lang="en-US" dirty="0" smtClean="0"/>
              <a:t>the variety of question formats within </a:t>
            </a:r>
            <a:r>
              <a:rPr lang="en-US" dirty="0"/>
              <a:t>the suite of </a:t>
            </a:r>
            <a:r>
              <a:rPr lang="en-US" dirty="0" smtClean="0"/>
              <a:t>items</a:t>
            </a:r>
          </a:p>
          <a:p>
            <a:r>
              <a:rPr lang="en-US" dirty="0">
                <a:solidFill>
                  <a:schemeClr val="tx2">
                    <a:lumMod val="40000"/>
                    <a:lumOff val="60000"/>
                  </a:schemeClr>
                </a:solidFill>
              </a:rPr>
              <a:t>Think about items that can be on both formative and summative assessments.</a:t>
            </a:r>
          </a:p>
          <a:p>
            <a:pPr marL="0" indent="0">
              <a:buNone/>
            </a:pPr>
            <a:endParaRPr lang="en-US" dirty="0"/>
          </a:p>
          <a:p>
            <a:pPr marL="0" indent="0">
              <a:buNone/>
            </a:pPr>
            <a:endParaRPr lang="en-US" dirty="0"/>
          </a:p>
          <a:p>
            <a:pPr marL="0" indent="0">
              <a:buNone/>
            </a:pPr>
            <a:endParaRPr lang="en-US" dirty="0"/>
          </a:p>
        </p:txBody>
      </p:sp>
      <p:sp>
        <p:nvSpPr>
          <p:cNvPr id="3" name="Title 2"/>
          <p:cNvSpPr>
            <a:spLocks noGrp="1"/>
          </p:cNvSpPr>
          <p:nvPr>
            <p:ph type="title"/>
          </p:nvPr>
        </p:nvSpPr>
        <p:spPr>
          <a:xfrm>
            <a:off x="304800" y="228600"/>
            <a:ext cx="8534400" cy="914400"/>
          </a:xfrm>
        </p:spPr>
        <p:txBody>
          <a:bodyPr>
            <a:normAutofit fontScale="90000"/>
          </a:bodyPr>
          <a:lstStyle/>
          <a:p>
            <a:r>
              <a:rPr lang="en-US" dirty="0"/>
              <a:t>Preparing to Create an Aligned System of Assessments</a:t>
            </a:r>
          </a:p>
        </p:txBody>
      </p:sp>
      <p:sp>
        <p:nvSpPr>
          <p:cNvPr id="4" name="Slide Number Placeholder 3"/>
          <p:cNvSpPr>
            <a:spLocks noGrp="1"/>
          </p:cNvSpPr>
          <p:nvPr>
            <p:ph type="sldNum" sz="quarter" idx="12"/>
          </p:nvPr>
        </p:nvSpPr>
        <p:spPr/>
        <p:txBody>
          <a:bodyPr/>
          <a:lstStyle/>
          <a:p>
            <a:fld id="{86D2451E-3285-438B-B188-C22B2A012BF6}" type="slidenum">
              <a:rPr lang="en-US" smtClean="0"/>
              <a:pPr/>
              <a:t>49</a:t>
            </a:fld>
            <a:endParaRPr lang="en-US" dirty="0"/>
          </a:p>
        </p:txBody>
      </p:sp>
    </p:spTree>
    <p:extLst>
      <p:ext uri="{BB962C8B-B14F-4D97-AF65-F5344CB8AC3E}">
        <p14:creationId xmlns:p14="http://schemas.microsoft.com/office/powerpoint/2010/main" val="41565506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Connect Standards, Assessment and Instruction</a:t>
            </a:r>
          </a:p>
          <a:p>
            <a:r>
              <a:rPr lang="en-US" dirty="0"/>
              <a:t>Discuss </a:t>
            </a:r>
            <a:r>
              <a:rPr lang="en-US" dirty="0" smtClean="0"/>
              <a:t>Aligned </a:t>
            </a:r>
            <a:r>
              <a:rPr lang="en-US" dirty="0"/>
              <a:t>Systems of Assessments</a:t>
            </a:r>
          </a:p>
          <a:p>
            <a:r>
              <a:rPr lang="en-US" dirty="0" smtClean="0"/>
              <a:t>Develop Mathematical </a:t>
            </a:r>
            <a:r>
              <a:rPr lang="en-US" dirty="0"/>
              <a:t>Learning Goals</a:t>
            </a:r>
          </a:p>
          <a:p>
            <a:r>
              <a:rPr lang="en-US" dirty="0" smtClean="0"/>
              <a:t>Develop Mathematical </a:t>
            </a:r>
            <a:r>
              <a:rPr lang="en-US" dirty="0"/>
              <a:t>Performance </a:t>
            </a:r>
            <a:r>
              <a:rPr lang="en-US" dirty="0" smtClean="0"/>
              <a:t>Goals</a:t>
            </a:r>
          </a:p>
          <a:p>
            <a:r>
              <a:rPr lang="en-US" dirty="0" smtClean="0"/>
              <a:t>Evaluating and Selecting Assessment Items</a:t>
            </a:r>
            <a:endParaRPr lang="en-US" dirty="0"/>
          </a:p>
          <a:p>
            <a:r>
              <a:rPr lang="en-US" dirty="0"/>
              <a:t>Practice </a:t>
            </a:r>
            <a:r>
              <a:rPr lang="en-US" dirty="0" smtClean="0"/>
              <a:t>Writing Assessment Items</a:t>
            </a:r>
            <a:endParaRPr lang="en-US" dirty="0"/>
          </a:p>
          <a:p>
            <a:endParaRPr lang="en-US" dirty="0"/>
          </a:p>
        </p:txBody>
      </p:sp>
      <p:sp>
        <p:nvSpPr>
          <p:cNvPr id="3" name="Title 2"/>
          <p:cNvSpPr>
            <a:spLocks noGrp="1"/>
          </p:cNvSpPr>
          <p:nvPr>
            <p:ph type="title"/>
          </p:nvPr>
        </p:nvSpPr>
        <p:spPr/>
        <p:txBody>
          <a:bodyPr/>
          <a:lstStyle/>
          <a:p>
            <a:r>
              <a:rPr lang="en-US" dirty="0"/>
              <a:t>Objectives</a:t>
            </a:r>
          </a:p>
        </p:txBody>
      </p:sp>
      <p:sp>
        <p:nvSpPr>
          <p:cNvPr id="4" name="Slide Number Placeholder 3"/>
          <p:cNvSpPr>
            <a:spLocks noGrp="1"/>
          </p:cNvSpPr>
          <p:nvPr>
            <p:ph type="sldNum" sz="quarter" idx="12"/>
          </p:nvPr>
        </p:nvSpPr>
        <p:spPr/>
        <p:txBody>
          <a:bodyPr/>
          <a:lstStyle/>
          <a:p>
            <a:fld id="{86D2451E-3285-438B-B188-C22B2A012BF6}" type="slidenum">
              <a:rPr lang="en-US" smtClean="0"/>
              <a:pPr/>
              <a:t>5</a:t>
            </a:fld>
            <a:endParaRPr lang="en-US" dirty="0"/>
          </a:p>
        </p:txBody>
      </p:sp>
    </p:spTree>
    <p:extLst>
      <p:ext uri="{BB962C8B-B14F-4D97-AF65-F5344CB8AC3E}">
        <p14:creationId xmlns:p14="http://schemas.microsoft.com/office/powerpoint/2010/main" val="19183647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Item Types</a:t>
            </a:r>
          </a:p>
        </p:txBody>
      </p:sp>
      <p:sp>
        <p:nvSpPr>
          <p:cNvPr id="4" name="Content Placeholder 3"/>
          <p:cNvSpPr>
            <a:spLocks noGrp="1"/>
          </p:cNvSpPr>
          <p:nvPr>
            <p:ph idx="4294967295"/>
          </p:nvPr>
        </p:nvSpPr>
        <p:spPr>
          <a:xfrm>
            <a:off x="304799" y="1295400"/>
            <a:ext cx="8534401" cy="5410200"/>
          </a:xfrm>
        </p:spPr>
        <p:txBody>
          <a:bodyPr>
            <a:noAutofit/>
          </a:bodyPr>
          <a:lstStyle/>
          <a:p>
            <a:pPr marL="0" indent="0">
              <a:buNone/>
            </a:pPr>
            <a:r>
              <a:rPr lang="en-US" b="1" dirty="0" smtClean="0"/>
              <a:t>Traditional Classroom Formative/Summative Assessment Item Types:</a:t>
            </a:r>
          </a:p>
          <a:p>
            <a:r>
              <a:rPr lang="en-US" dirty="0" smtClean="0"/>
              <a:t>Multiple Choice</a:t>
            </a:r>
          </a:p>
          <a:p>
            <a:r>
              <a:rPr lang="en-US" dirty="0" smtClean="0"/>
              <a:t>Multiple Select</a:t>
            </a:r>
          </a:p>
          <a:p>
            <a:r>
              <a:rPr lang="en-US" dirty="0" smtClean="0"/>
              <a:t>Fill in the Blank</a:t>
            </a:r>
          </a:p>
          <a:p>
            <a:r>
              <a:rPr lang="en-US" dirty="0" smtClean="0"/>
              <a:t>Matching Items (some are tables)</a:t>
            </a:r>
          </a:p>
          <a:p>
            <a:r>
              <a:rPr lang="en-US" dirty="0" smtClean="0"/>
              <a:t>Short Constructed Response where students provide a brief explanation</a:t>
            </a:r>
          </a:p>
          <a:p>
            <a:r>
              <a:rPr lang="en-US" dirty="0" smtClean="0"/>
              <a:t>Open Response</a:t>
            </a:r>
          </a:p>
          <a:p>
            <a:endParaRPr lang="en-US" dirty="0"/>
          </a:p>
        </p:txBody>
      </p:sp>
    </p:spTree>
    <p:extLst>
      <p:ext uri="{BB962C8B-B14F-4D97-AF65-F5344CB8AC3E}">
        <p14:creationId xmlns:p14="http://schemas.microsoft.com/office/powerpoint/2010/main" val="26225960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pPr marL="0" indent="0">
              <a:buNone/>
            </a:pPr>
            <a:r>
              <a:rPr lang="en-US" b="1" dirty="0" smtClean="0"/>
              <a:t>Open </a:t>
            </a:r>
            <a:r>
              <a:rPr lang="en-US" b="1" dirty="0"/>
              <a:t>Response:  </a:t>
            </a:r>
            <a:r>
              <a:rPr lang="en-US" dirty="0"/>
              <a:t>There are a wide variety of open response approaches teachers can use with students.  These may include:</a:t>
            </a:r>
          </a:p>
          <a:p>
            <a:pPr lvl="1" indent="-342900"/>
            <a:r>
              <a:rPr lang="en-US" dirty="0" smtClean="0"/>
              <a:t>Providing </a:t>
            </a:r>
            <a:r>
              <a:rPr lang="en-US" dirty="0"/>
              <a:t>work with a statement of justification</a:t>
            </a:r>
          </a:p>
          <a:p>
            <a:pPr lvl="1" indent="-342900"/>
            <a:r>
              <a:rPr lang="en-US" dirty="0"/>
              <a:t>Creating a contextual problem to represent an equation</a:t>
            </a:r>
          </a:p>
          <a:p>
            <a:pPr lvl="1" indent="-342900"/>
            <a:r>
              <a:rPr lang="en-US" dirty="0"/>
              <a:t>Conceptually explaining a mathematics concept</a:t>
            </a:r>
          </a:p>
          <a:p>
            <a:pPr lvl="1" indent="-342900"/>
            <a:r>
              <a:rPr lang="en-US" dirty="0"/>
              <a:t>Explain why a </a:t>
            </a:r>
            <a:r>
              <a:rPr lang="en-US" dirty="0" smtClean="0"/>
              <a:t>strategy </a:t>
            </a:r>
            <a:r>
              <a:rPr lang="en-US" dirty="0"/>
              <a:t>does or does not work in a given situation</a:t>
            </a:r>
          </a:p>
          <a:p>
            <a:pPr lvl="1" indent="-342900"/>
            <a:r>
              <a:rPr lang="en-US" dirty="0"/>
              <a:t>In EOC courses, proofs</a:t>
            </a:r>
          </a:p>
          <a:p>
            <a:pPr lvl="1" indent="-342900"/>
            <a:r>
              <a:rPr lang="en-US" dirty="0"/>
              <a:t>Explaining the connections that exist between two strategies</a:t>
            </a:r>
          </a:p>
          <a:p>
            <a:pPr lvl="1" indent="-342900"/>
            <a:r>
              <a:rPr lang="en-US" dirty="0"/>
              <a:t>Make viable arguments and justify reasoning when looking at sample student work</a:t>
            </a:r>
          </a:p>
          <a:p>
            <a:pPr lvl="1" indent="-342900"/>
            <a:endParaRPr lang="en-US" dirty="0"/>
          </a:p>
          <a:p>
            <a:pPr lvl="1" indent="-342900"/>
            <a:endParaRPr lang="en-US" dirty="0"/>
          </a:p>
        </p:txBody>
      </p:sp>
      <p:sp>
        <p:nvSpPr>
          <p:cNvPr id="3" name="Title 2"/>
          <p:cNvSpPr>
            <a:spLocks noGrp="1"/>
          </p:cNvSpPr>
          <p:nvPr>
            <p:ph type="title"/>
          </p:nvPr>
        </p:nvSpPr>
        <p:spPr/>
        <p:txBody>
          <a:bodyPr/>
          <a:lstStyle/>
          <a:p>
            <a:r>
              <a:rPr lang="en-US" dirty="0" smtClean="0"/>
              <a:t>Open Response Items</a:t>
            </a:r>
            <a:endParaRPr lang="en-US" dirty="0"/>
          </a:p>
        </p:txBody>
      </p:sp>
      <p:sp>
        <p:nvSpPr>
          <p:cNvPr id="4" name="Slide Number Placeholder 3"/>
          <p:cNvSpPr>
            <a:spLocks noGrp="1"/>
          </p:cNvSpPr>
          <p:nvPr>
            <p:ph type="sldNum" sz="quarter" idx="12"/>
          </p:nvPr>
        </p:nvSpPr>
        <p:spPr/>
        <p:txBody>
          <a:bodyPr/>
          <a:lstStyle/>
          <a:p>
            <a:fld id="{86D2451E-3285-438B-B188-C22B2A012BF6}" type="slidenum">
              <a:rPr lang="en-US" smtClean="0"/>
              <a:pPr/>
              <a:t>51</a:t>
            </a:fld>
            <a:endParaRPr lang="en-US" dirty="0"/>
          </a:p>
        </p:txBody>
      </p:sp>
    </p:spTree>
    <p:extLst>
      <p:ext uri="{BB962C8B-B14F-4D97-AF65-F5344CB8AC3E}">
        <p14:creationId xmlns:p14="http://schemas.microsoft.com/office/powerpoint/2010/main" val="181407610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solidFill>
                  <a:schemeClr val="tx2">
                    <a:lumMod val="40000"/>
                    <a:lumOff val="60000"/>
                  </a:schemeClr>
                </a:solidFill>
              </a:rPr>
              <a:t>Reviewing mathematical learning goals and performance goals help target assessment items specifically to standards.</a:t>
            </a:r>
          </a:p>
          <a:p>
            <a:r>
              <a:rPr lang="en-US" dirty="0" smtClean="0">
                <a:solidFill>
                  <a:schemeClr val="tx2">
                    <a:lumMod val="40000"/>
                    <a:lumOff val="60000"/>
                  </a:schemeClr>
                </a:solidFill>
              </a:rPr>
              <a:t>Think </a:t>
            </a:r>
            <a:r>
              <a:rPr lang="en-US" dirty="0">
                <a:solidFill>
                  <a:schemeClr val="tx2">
                    <a:lumMod val="40000"/>
                    <a:lumOff val="60000"/>
                  </a:schemeClr>
                </a:solidFill>
              </a:rPr>
              <a:t>about universal design</a:t>
            </a:r>
            <a:r>
              <a:rPr lang="en-US" dirty="0" smtClean="0">
                <a:solidFill>
                  <a:schemeClr val="tx2">
                    <a:lumMod val="40000"/>
                    <a:lumOff val="60000"/>
                  </a:schemeClr>
                </a:solidFill>
              </a:rPr>
              <a:t>.</a:t>
            </a:r>
          </a:p>
          <a:p>
            <a:r>
              <a:rPr lang="en-US" dirty="0">
                <a:solidFill>
                  <a:schemeClr val="tx2">
                    <a:lumMod val="40000"/>
                    <a:lumOff val="60000"/>
                  </a:schemeClr>
                </a:solidFill>
              </a:rPr>
              <a:t>Think about the variety of question formats </a:t>
            </a:r>
            <a:r>
              <a:rPr lang="en-US" dirty="0" smtClean="0">
                <a:solidFill>
                  <a:schemeClr val="tx2">
                    <a:lumMod val="40000"/>
                    <a:lumOff val="60000"/>
                  </a:schemeClr>
                </a:solidFill>
              </a:rPr>
              <a:t>you want to have within </a:t>
            </a:r>
            <a:r>
              <a:rPr lang="en-US" dirty="0">
                <a:solidFill>
                  <a:schemeClr val="tx2">
                    <a:lumMod val="40000"/>
                    <a:lumOff val="60000"/>
                  </a:schemeClr>
                </a:solidFill>
              </a:rPr>
              <a:t>the suite of items</a:t>
            </a:r>
            <a:r>
              <a:rPr lang="en-US" dirty="0" smtClean="0">
                <a:solidFill>
                  <a:schemeClr val="tx2">
                    <a:lumMod val="40000"/>
                    <a:lumOff val="60000"/>
                  </a:schemeClr>
                </a:solidFill>
              </a:rPr>
              <a:t>.</a:t>
            </a:r>
          </a:p>
          <a:p>
            <a:r>
              <a:rPr lang="en-US" dirty="0" smtClean="0"/>
              <a:t>Think about items that can be on both formative and summative assessments.</a:t>
            </a:r>
            <a:endParaRPr lang="en-US" dirty="0"/>
          </a:p>
          <a:p>
            <a:pPr marL="0" indent="0">
              <a:buNone/>
            </a:pPr>
            <a:endParaRPr lang="en-US" dirty="0"/>
          </a:p>
        </p:txBody>
      </p:sp>
      <p:sp>
        <p:nvSpPr>
          <p:cNvPr id="3" name="Title 2"/>
          <p:cNvSpPr>
            <a:spLocks noGrp="1"/>
          </p:cNvSpPr>
          <p:nvPr>
            <p:ph type="title"/>
          </p:nvPr>
        </p:nvSpPr>
        <p:spPr>
          <a:xfrm>
            <a:off x="304800" y="228600"/>
            <a:ext cx="8610600" cy="914400"/>
          </a:xfrm>
        </p:spPr>
        <p:txBody>
          <a:bodyPr>
            <a:normAutofit fontScale="90000"/>
          </a:bodyPr>
          <a:lstStyle/>
          <a:p>
            <a:r>
              <a:rPr lang="en-US" dirty="0" smtClean="0"/>
              <a:t>Creating an Aligned System of Assessments</a:t>
            </a:r>
            <a:endParaRPr lang="en-US" dirty="0"/>
          </a:p>
        </p:txBody>
      </p:sp>
      <p:sp>
        <p:nvSpPr>
          <p:cNvPr id="4" name="Slide Number Placeholder 3"/>
          <p:cNvSpPr>
            <a:spLocks noGrp="1"/>
          </p:cNvSpPr>
          <p:nvPr>
            <p:ph type="sldNum" sz="quarter" idx="12"/>
          </p:nvPr>
        </p:nvSpPr>
        <p:spPr/>
        <p:txBody>
          <a:bodyPr/>
          <a:lstStyle/>
          <a:p>
            <a:fld id="{86D2451E-3285-438B-B188-C22B2A012BF6}" type="slidenum">
              <a:rPr lang="en-US" smtClean="0"/>
              <a:pPr/>
              <a:t>52</a:t>
            </a:fld>
            <a:endParaRPr lang="en-US" dirty="0"/>
          </a:p>
        </p:txBody>
      </p:sp>
    </p:spTree>
    <p:extLst>
      <p:ext uri="{BB962C8B-B14F-4D97-AF65-F5344CB8AC3E}">
        <p14:creationId xmlns:p14="http://schemas.microsoft.com/office/powerpoint/2010/main" val="132823229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nvPr>
        </p:nvGraphicFramePr>
        <p:xfrm>
          <a:off x="291281" y="1828800"/>
          <a:ext cx="8534400" cy="3834683"/>
        </p:xfrm>
        <a:graphic>
          <a:graphicData uri="http://schemas.openxmlformats.org/drawingml/2006/table">
            <a:tbl>
              <a:tblPr firstRow="1" bandRow="1">
                <a:tableStyleId>{073A0DAA-6AF3-43AB-8588-CEC1D06C72B9}</a:tableStyleId>
              </a:tblPr>
              <a:tblGrid>
                <a:gridCol w="4267200">
                  <a:extLst>
                    <a:ext uri="{9D8B030D-6E8A-4147-A177-3AD203B41FA5}">
                      <a16:colId xmlns:a16="http://schemas.microsoft.com/office/drawing/2014/main" xmlns="" val="20000"/>
                    </a:ext>
                  </a:extLst>
                </a:gridCol>
                <a:gridCol w="4267200">
                  <a:extLst>
                    <a:ext uri="{9D8B030D-6E8A-4147-A177-3AD203B41FA5}">
                      <a16:colId xmlns:a16="http://schemas.microsoft.com/office/drawing/2014/main" xmlns="" val="20001"/>
                    </a:ext>
                  </a:extLst>
                </a:gridCol>
              </a:tblGrid>
              <a:tr h="621418">
                <a:tc>
                  <a:txBody>
                    <a:bodyPr/>
                    <a:lstStyle/>
                    <a:p>
                      <a:pPr algn="ctr"/>
                      <a:r>
                        <a:rPr lang="en-US" sz="3200" dirty="0"/>
                        <a:t>Formative</a:t>
                      </a:r>
                    </a:p>
                  </a:txBody>
                  <a:tcPr/>
                </a:tc>
                <a:tc>
                  <a:txBody>
                    <a:bodyPr/>
                    <a:lstStyle/>
                    <a:p>
                      <a:pPr algn="ctr"/>
                      <a:r>
                        <a:rPr lang="en-US" sz="3200" dirty="0"/>
                        <a:t>Summative</a:t>
                      </a:r>
                    </a:p>
                  </a:txBody>
                  <a:tcPr/>
                </a:tc>
                <a:extLst>
                  <a:ext uri="{0D108BD9-81ED-4DB2-BD59-A6C34878D82A}">
                    <a16:rowId xmlns:a16="http://schemas.microsoft.com/office/drawing/2014/main" xmlns="" val="10000"/>
                  </a:ext>
                </a:extLst>
              </a:tr>
              <a:tr h="3213265">
                <a:tc>
                  <a:txBody>
                    <a:bodyPr/>
                    <a:lstStyle/>
                    <a:p>
                      <a:pPr marL="285750" indent="-285750">
                        <a:buFont typeface="Arial" panose="020B0604020202020204" pitchFamily="34" charset="0"/>
                        <a:buChar char="•"/>
                      </a:pPr>
                      <a:r>
                        <a:rPr lang="en-US" sz="2400" dirty="0"/>
                        <a:t>During the instructional process</a:t>
                      </a:r>
                    </a:p>
                    <a:p>
                      <a:pPr marL="285750" indent="-285750">
                        <a:buFont typeface="Arial" panose="020B0604020202020204" pitchFamily="34" charset="0"/>
                        <a:buChar char="•"/>
                      </a:pPr>
                      <a:r>
                        <a:rPr lang="en-US" sz="2400" dirty="0"/>
                        <a:t>Teachers use</a:t>
                      </a:r>
                      <a:r>
                        <a:rPr lang="en-US" sz="2400" baseline="0" dirty="0"/>
                        <a:t> to make decisions</a:t>
                      </a:r>
                    </a:p>
                    <a:p>
                      <a:pPr marL="285750" indent="-285750">
                        <a:buFont typeface="Arial" panose="020B0604020202020204" pitchFamily="34" charset="0"/>
                        <a:buChar char="•"/>
                      </a:pPr>
                      <a:r>
                        <a:rPr lang="en-US" sz="2400" baseline="0" dirty="0"/>
                        <a:t>Students use to make decisions</a:t>
                      </a:r>
                    </a:p>
                    <a:p>
                      <a:pPr marL="285750" indent="-285750">
                        <a:buFont typeface="Arial" panose="020B0604020202020204" pitchFamily="34" charset="0"/>
                        <a:buChar char="•"/>
                      </a:pPr>
                      <a:r>
                        <a:rPr lang="en-US" sz="2400" baseline="0" dirty="0"/>
                        <a:t>Ongoing process</a:t>
                      </a:r>
                    </a:p>
                    <a:p>
                      <a:pPr marL="285750" indent="-285750" algn="l">
                        <a:buFont typeface="Arial" panose="020B0604020202020204" pitchFamily="34" charset="0"/>
                        <a:buChar char="•"/>
                      </a:pPr>
                      <a:r>
                        <a:rPr lang="en-US" sz="2400" baseline="0" dirty="0"/>
                        <a:t>Assessment for Learning</a:t>
                      </a:r>
                      <a:endParaRPr lang="en-US" sz="2400" dirty="0"/>
                    </a:p>
                  </a:txBody>
                  <a:tcPr/>
                </a:tc>
                <a:tc>
                  <a:txBody>
                    <a:bodyPr/>
                    <a:lstStyle/>
                    <a:p>
                      <a:pPr marL="285750" indent="-285750">
                        <a:buFont typeface="Arial" panose="020B0604020202020204" pitchFamily="34" charset="0"/>
                        <a:buChar char="•"/>
                      </a:pPr>
                      <a:r>
                        <a:rPr lang="en-US" sz="2400" dirty="0"/>
                        <a:t>At the conclusion of an instructional process</a:t>
                      </a:r>
                    </a:p>
                    <a:p>
                      <a:pPr marL="285750" indent="-285750">
                        <a:buFont typeface="Arial" panose="020B0604020202020204" pitchFamily="34" charset="0"/>
                        <a:buChar char="•"/>
                      </a:pPr>
                      <a:r>
                        <a:rPr lang="en-US" sz="2400" dirty="0"/>
                        <a:t>Used to make a judgement of some sort</a:t>
                      </a:r>
                    </a:p>
                    <a:p>
                      <a:pPr marL="285750" indent="-285750">
                        <a:buFont typeface="Arial" panose="020B0604020202020204" pitchFamily="34" charset="0"/>
                        <a:buChar char="•"/>
                      </a:pPr>
                      <a:r>
                        <a:rPr lang="en-US" sz="2400" dirty="0"/>
                        <a:t>Used to evaluate program effectiveness</a:t>
                      </a:r>
                    </a:p>
                    <a:p>
                      <a:pPr marL="285750" indent="-285750">
                        <a:buFont typeface="Arial" panose="020B0604020202020204" pitchFamily="34" charset="0"/>
                        <a:buChar char="•"/>
                      </a:pPr>
                      <a:r>
                        <a:rPr lang="en-US" sz="2400" dirty="0"/>
                        <a:t>Assessment of Learning</a:t>
                      </a:r>
                    </a:p>
                    <a:p>
                      <a:pPr marL="285750" indent="-285750">
                        <a:buFont typeface="Arial" panose="020B0604020202020204" pitchFamily="34" charset="0"/>
                        <a:buChar char="•"/>
                      </a:pPr>
                      <a:endParaRPr lang="en-US" dirty="0"/>
                    </a:p>
                  </a:txBody>
                  <a:tcPr/>
                </a:tc>
                <a:extLst>
                  <a:ext uri="{0D108BD9-81ED-4DB2-BD59-A6C34878D82A}">
                    <a16:rowId xmlns:a16="http://schemas.microsoft.com/office/drawing/2014/main" xmlns="" val="10001"/>
                  </a:ext>
                </a:extLst>
              </a:tr>
            </a:tbl>
          </a:graphicData>
        </a:graphic>
      </p:graphicFrame>
      <p:sp>
        <p:nvSpPr>
          <p:cNvPr id="3" name="Title 2"/>
          <p:cNvSpPr>
            <a:spLocks noGrp="1"/>
          </p:cNvSpPr>
          <p:nvPr>
            <p:ph type="title"/>
          </p:nvPr>
        </p:nvSpPr>
        <p:spPr/>
        <p:txBody>
          <a:bodyPr/>
          <a:lstStyle/>
          <a:p>
            <a:r>
              <a:rPr lang="en-US" dirty="0"/>
              <a:t>Formative vs Summative</a:t>
            </a:r>
          </a:p>
        </p:txBody>
      </p:sp>
      <p:sp>
        <p:nvSpPr>
          <p:cNvPr id="4" name="Slide Number Placeholder 3"/>
          <p:cNvSpPr>
            <a:spLocks noGrp="1"/>
          </p:cNvSpPr>
          <p:nvPr>
            <p:ph type="sldNum" sz="quarter" idx="12"/>
          </p:nvPr>
        </p:nvSpPr>
        <p:spPr/>
        <p:txBody>
          <a:bodyPr/>
          <a:lstStyle/>
          <a:p>
            <a:fld id="{86D2451E-3285-438B-B188-C22B2A012BF6}" type="slidenum">
              <a:rPr lang="en-US" smtClean="0"/>
              <a:pPr/>
              <a:t>53</a:t>
            </a:fld>
            <a:endParaRPr lang="en-US" dirty="0"/>
          </a:p>
        </p:txBody>
      </p:sp>
      <p:sp>
        <p:nvSpPr>
          <p:cNvPr id="2" name="TextBox 1"/>
          <p:cNvSpPr txBox="1"/>
          <p:nvPr/>
        </p:nvSpPr>
        <p:spPr>
          <a:xfrm>
            <a:off x="253181" y="1205700"/>
            <a:ext cx="8610600" cy="523220"/>
          </a:xfrm>
          <a:prstGeom prst="rect">
            <a:avLst/>
          </a:prstGeom>
          <a:noFill/>
        </p:spPr>
        <p:txBody>
          <a:bodyPr wrap="square" rtlCol="0">
            <a:spAutoFit/>
          </a:bodyPr>
          <a:lstStyle/>
          <a:p>
            <a:r>
              <a:rPr lang="en-US" sz="2800" dirty="0">
                <a:solidFill>
                  <a:srgbClr val="FF0000"/>
                </a:solidFill>
              </a:rPr>
              <a:t>How are the results used?</a:t>
            </a:r>
          </a:p>
        </p:txBody>
      </p:sp>
    </p:spTree>
    <p:extLst>
      <p:ext uri="{BB962C8B-B14F-4D97-AF65-F5344CB8AC3E}">
        <p14:creationId xmlns:p14="http://schemas.microsoft.com/office/powerpoint/2010/main" val="60197079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Choosing Assessment Items</a:t>
            </a:r>
            <a:endParaRPr lang="en-US" dirty="0"/>
          </a:p>
        </p:txBody>
      </p:sp>
      <p:sp>
        <p:nvSpPr>
          <p:cNvPr id="4" name="Slide Number Placeholder 3"/>
          <p:cNvSpPr>
            <a:spLocks noGrp="1"/>
          </p:cNvSpPr>
          <p:nvPr>
            <p:ph type="sldNum" sz="quarter" idx="4294967295"/>
          </p:nvPr>
        </p:nvSpPr>
        <p:spPr>
          <a:xfrm>
            <a:off x="8686800" y="6356350"/>
            <a:ext cx="457200" cy="365125"/>
          </a:xfrm>
          <a:prstGeom prst="rect">
            <a:avLst/>
          </a:prstGeom>
        </p:spPr>
        <p:txBody>
          <a:bodyPr/>
          <a:lstStyle/>
          <a:p>
            <a:fld id="{86D2451E-3285-438B-B188-C22B2A012BF6}" type="slidenum">
              <a:rPr lang="en-US" smtClean="0"/>
              <a:pPr/>
              <a:t>54</a:t>
            </a:fld>
            <a:endParaRPr lang="en-US" dirty="0"/>
          </a:p>
        </p:txBody>
      </p:sp>
    </p:spTree>
    <p:extLst>
      <p:ext uri="{BB962C8B-B14F-4D97-AF65-F5344CB8AC3E}">
        <p14:creationId xmlns:p14="http://schemas.microsoft.com/office/powerpoint/2010/main" val="170819176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normAutofit lnSpcReduction="10000"/>
          </a:bodyPr>
          <a:lstStyle/>
          <a:p>
            <a:pPr marL="0" indent="0">
              <a:buNone/>
            </a:pPr>
            <a:r>
              <a:rPr lang="en-US" dirty="0" smtClean="0"/>
              <a:t>You will be given some items/sets of items found online that were aligned to 4.NF.A.1.  </a:t>
            </a:r>
          </a:p>
          <a:p>
            <a:pPr marL="0" indent="0">
              <a:buNone/>
            </a:pPr>
            <a:endParaRPr lang="en-US" dirty="0" smtClean="0"/>
          </a:p>
          <a:p>
            <a:pPr marL="0" indent="0">
              <a:buNone/>
            </a:pPr>
            <a:r>
              <a:rPr lang="en-US" dirty="0" smtClean="0"/>
              <a:t>Working in groups of 2-3, for each item/set of items give the following:</a:t>
            </a:r>
          </a:p>
          <a:p>
            <a:pPr lvl="1"/>
            <a:r>
              <a:rPr lang="en-US" dirty="0"/>
              <a:t>Label each item/set of items as formative, summative, or both.</a:t>
            </a:r>
          </a:p>
          <a:p>
            <a:pPr lvl="1"/>
            <a:r>
              <a:rPr lang="en-US" dirty="0" smtClean="0"/>
              <a:t>Which </a:t>
            </a:r>
            <a:r>
              <a:rPr lang="en-US" dirty="0"/>
              <a:t>Mathematical Learning Goal does each align to</a:t>
            </a:r>
            <a:r>
              <a:rPr lang="en-US" dirty="0" smtClean="0"/>
              <a:t>?</a:t>
            </a:r>
          </a:p>
          <a:p>
            <a:pPr lvl="1"/>
            <a:r>
              <a:rPr lang="en-US" dirty="0" smtClean="0"/>
              <a:t>Which </a:t>
            </a:r>
            <a:r>
              <a:rPr lang="en-US" dirty="0"/>
              <a:t>Performance Goal does each align to</a:t>
            </a:r>
            <a:r>
              <a:rPr lang="en-US" dirty="0" smtClean="0"/>
              <a:t>?</a:t>
            </a:r>
          </a:p>
          <a:p>
            <a:pPr lvl="1"/>
            <a:r>
              <a:rPr lang="en-US" dirty="0"/>
              <a:t>Which level from the Evidence of Learning Statements (1-4) on the Instructional Focus Document best matches each</a:t>
            </a:r>
            <a:r>
              <a:rPr lang="en-US" dirty="0" smtClean="0"/>
              <a:t>?</a:t>
            </a:r>
            <a:endParaRPr lang="en-US" dirty="0"/>
          </a:p>
          <a:p>
            <a:pPr lvl="1"/>
            <a:r>
              <a:rPr lang="en-US" dirty="0"/>
              <a:t>Would you modify the item(s) in any way?  If so how?</a:t>
            </a:r>
          </a:p>
          <a:p>
            <a:endParaRPr lang="en-US" dirty="0" smtClean="0"/>
          </a:p>
        </p:txBody>
      </p:sp>
      <p:sp>
        <p:nvSpPr>
          <p:cNvPr id="3" name="Title 2"/>
          <p:cNvSpPr>
            <a:spLocks noGrp="1"/>
          </p:cNvSpPr>
          <p:nvPr>
            <p:ph type="title"/>
          </p:nvPr>
        </p:nvSpPr>
        <p:spPr/>
        <p:txBody>
          <a:bodyPr/>
          <a:lstStyle/>
          <a:p>
            <a:r>
              <a:rPr lang="en-US" dirty="0" smtClean="0"/>
              <a:t>Activity</a:t>
            </a:r>
            <a:endParaRPr lang="en-US" dirty="0"/>
          </a:p>
        </p:txBody>
      </p:sp>
    </p:spTree>
    <p:extLst>
      <p:ext uri="{BB962C8B-B14F-4D97-AF65-F5344CB8AC3E}">
        <p14:creationId xmlns:p14="http://schemas.microsoft.com/office/powerpoint/2010/main" val="24195565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Which items did your group classify as formative only? Why?</a:t>
            </a:r>
          </a:p>
          <a:p>
            <a:r>
              <a:rPr lang="en-US" dirty="0" smtClean="0"/>
              <a:t>Which Items did your group classify as summative only? Why?</a:t>
            </a:r>
          </a:p>
          <a:p>
            <a:r>
              <a:rPr lang="en-US" dirty="0" smtClean="0"/>
              <a:t>Which items did your group classify as both?</a:t>
            </a:r>
          </a:p>
          <a:p>
            <a:r>
              <a:rPr lang="en-US" dirty="0" smtClean="0"/>
              <a:t>How did the Mathematical Learning Goals and Performance Goals help when looking at the items?</a:t>
            </a:r>
          </a:p>
          <a:p>
            <a:r>
              <a:rPr lang="en-US" dirty="0" smtClean="0"/>
              <a:t>How did the Evidence of Learning Statements help?</a:t>
            </a:r>
          </a:p>
          <a:p>
            <a:r>
              <a:rPr lang="en-US" dirty="0" smtClean="0"/>
              <a:t>Did your group have any ah-ha moments?</a:t>
            </a:r>
          </a:p>
          <a:p>
            <a:r>
              <a:rPr lang="en-US" dirty="0" smtClean="0"/>
              <a:t>Did </a:t>
            </a:r>
            <a:r>
              <a:rPr lang="en-US" dirty="0"/>
              <a:t>we cover all aspects of the Mathematical Learning Goals and Performance Goals with these items? </a:t>
            </a:r>
            <a:endParaRPr lang="en-US" dirty="0" smtClean="0"/>
          </a:p>
          <a:p>
            <a:endParaRPr lang="en-US" dirty="0"/>
          </a:p>
          <a:p>
            <a:endParaRPr lang="en-US" dirty="0"/>
          </a:p>
        </p:txBody>
      </p:sp>
      <p:sp>
        <p:nvSpPr>
          <p:cNvPr id="3" name="Title 2"/>
          <p:cNvSpPr>
            <a:spLocks noGrp="1"/>
          </p:cNvSpPr>
          <p:nvPr>
            <p:ph type="title"/>
          </p:nvPr>
        </p:nvSpPr>
        <p:spPr/>
        <p:txBody>
          <a:bodyPr/>
          <a:lstStyle/>
          <a:p>
            <a:r>
              <a:rPr lang="en-US" dirty="0" smtClean="0"/>
              <a:t>Whole Group Discussion</a:t>
            </a:r>
            <a:endParaRPr lang="en-US" dirty="0"/>
          </a:p>
        </p:txBody>
      </p:sp>
      <p:sp>
        <p:nvSpPr>
          <p:cNvPr id="4" name="Slide Number Placeholder 3"/>
          <p:cNvSpPr>
            <a:spLocks noGrp="1"/>
          </p:cNvSpPr>
          <p:nvPr>
            <p:ph type="sldNum" sz="quarter" idx="12"/>
          </p:nvPr>
        </p:nvSpPr>
        <p:spPr/>
        <p:txBody>
          <a:bodyPr/>
          <a:lstStyle/>
          <a:p>
            <a:fld id="{86D2451E-3285-438B-B188-C22B2A012BF6}" type="slidenum">
              <a:rPr lang="en-US" smtClean="0"/>
              <a:pPr/>
              <a:t>56</a:t>
            </a:fld>
            <a:endParaRPr lang="en-US" dirty="0"/>
          </a:p>
        </p:txBody>
      </p:sp>
    </p:spTree>
    <p:extLst>
      <p:ext uri="{BB962C8B-B14F-4D97-AF65-F5344CB8AC3E}">
        <p14:creationId xmlns:p14="http://schemas.microsoft.com/office/powerpoint/2010/main" val="62341013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28600" y="228600"/>
            <a:ext cx="8763000" cy="914400"/>
          </a:xfrm>
        </p:spPr>
        <p:txBody>
          <a:bodyPr>
            <a:normAutofit fontScale="90000"/>
          </a:bodyPr>
          <a:lstStyle/>
          <a:p>
            <a:r>
              <a:rPr lang="en-US" dirty="0" smtClean="0"/>
              <a:t>Choosing good Items:  9 Essential Questions</a:t>
            </a:r>
            <a:endParaRPr lang="en-US" dirty="0"/>
          </a:p>
        </p:txBody>
      </p:sp>
      <p:sp>
        <p:nvSpPr>
          <p:cNvPr id="6" name="Content Placeholder 3"/>
          <p:cNvSpPr txBox="1">
            <a:spLocks/>
          </p:cNvSpPr>
          <p:nvPr/>
        </p:nvSpPr>
        <p:spPr>
          <a:xfrm>
            <a:off x="674956" y="1314450"/>
            <a:ext cx="2082017" cy="1504950"/>
          </a:xfrm>
          <a:prstGeom prst="rect">
            <a:avLst/>
          </a:prstGeom>
          <a:ln w="28575" cap="flat" cmpd="sng" algn="ctr">
            <a:solidFill>
              <a:schemeClr val="accent2"/>
            </a:solidFill>
            <a:prstDash val="solid"/>
            <a:miter lim="800000"/>
          </a:ln>
        </p:spPr>
        <p:style>
          <a:lnRef idx="2">
            <a:schemeClr val="accent2"/>
          </a:lnRef>
          <a:fillRef idx="1">
            <a:schemeClr val="lt1"/>
          </a:fillRef>
          <a:effectRef idx="0">
            <a:schemeClr val="accent2"/>
          </a:effectRef>
          <a:fontRef idx="minor">
            <a:schemeClr val="dk1"/>
          </a:fontRef>
        </p:style>
        <p:txBody>
          <a:bodyPr vert="horz" lIns="91440" tIns="45720" rIns="91440" bIns="45720" rtlCol="0">
            <a:normAutofit lnSpcReduction="10000"/>
          </a:bodyPr>
          <a:lstStyle>
            <a:lvl1pPr marL="342900" indent="-342900" algn="l" defTabSz="914400" rtl="0" eaLnBrk="1" latinLnBrk="0" hangingPunct="1">
              <a:spcBef>
                <a:spcPct val="20000"/>
              </a:spcBef>
              <a:buClr>
                <a:srgbClr val="EE3524"/>
              </a:buClr>
              <a:buFont typeface="Wingdings" panose="05000000000000000000" pitchFamily="2" charset="2"/>
              <a:buChar char="§"/>
              <a:defRPr sz="2400" kern="1200" baseline="0">
                <a:solidFill>
                  <a:schemeClr val="accent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Clr>
                <a:srgbClr val="EE3524"/>
              </a:buClr>
              <a:buFont typeface="Arial" panose="020B0604020202020204" pitchFamily="34" charset="0"/>
              <a:buChar char="–"/>
              <a:defRPr sz="2200" kern="1200" baseline="0">
                <a:solidFill>
                  <a:schemeClr val="accent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Clr>
                <a:srgbClr val="EE3524"/>
              </a:buClr>
              <a:buFont typeface="Arial" panose="020B0604020202020204" pitchFamily="34" charset="0"/>
              <a:buChar char="•"/>
              <a:defRPr sz="2000" kern="1200" baseline="0">
                <a:solidFill>
                  <a:schemeClr val="accent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Clr>
                <a:srgbClr val="EE3524"/>
              </a:buClr>
              <a:buFont typeface="Courier New" panose="02070309020205020404" pitchFamily="49" charset="0"/>
              <a:buChar char="o"/>
              <a:defRPr sz="1800" kern="1200" baseline="0">
                <a:solidFill>
                  <a:schemeClr val="accent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Clr>
                <a:srgbClr val="EE3524"/>
              </a:buClr>
              <a:buFont typeface="Arial" panose="020B0604020202020204" pitchFamily="34" charset="0"/>
              <a:buChar char="»"/>
              <a:defRPr sz="1600" kern="1200" baseline="0">
                <a:solidFill>
                  <a:schemeClr val="accent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ctr">
              <a:buFont typeface="Wingdings" panose="05000000000000000000" pitchFamily="2" charset="2"/>
              <a:buNone/>
            </a:pPr>
            <a:r>
              <a:rPr lang="en-US" dirty="0"/>
              <a:t>What is the question actually  asking? </a:t>
            </a:r>
          </a:p>
        </p:txBody>
      </p:sp>
      <p:sp>
        <p:nvSpPr>
          <p:cNvPr id="15" name="Content Placeholder 3"/>
          <p:cNvSpPr txBox="1">
            <a:spLocks/>
          </p:cNvSpPr>
          <p:nvPr/>
        </p:nvSpPr>
        <p:spPr>
          <a:xfrm>
            <a:off x="3518096" y="2990850"/>
            <a:ext cx="2082017" cy="1504950"/>
          </a:xfrm>
          <a:prstGeom prst="rect">
            <a:avLst/>
          </a:prstGeom>
          <a:ln w="28575" cap="flat" cmpd="sng" algn="ctr">
            <a:solidFill>
              <a:schemeClr val="accent2"/>
            </a:solidFill>
            <a:prstDash val="solid"/>
            <a:miter lim="800000"/>
          </a:ln>
        </p:spPr>
        <p:style>
          <a:lnRef idx="2">
            <a:schemeClr val="accent2"/>
          </a:lnRef>
          <a:fillRef idx="1">
            <a:schemeClr val="lt1"/>
          </a:fillRef>
          <a:effectRef idx="0">
            <a:schemeClr val="accent2"/>
          </a:effectRef>
          <a:fontRef idx="minor">
            <a:schemeClr val="dk1"/>
          </a:fontRef>
        </p:style>
        <p:txBody>
          <a:bodyPr vert="horz" lIns="91440" tIns="45720" rIns="91440" bIns="45720" rtlCol="0">
            <a:normAutofit lnSpcReduction="10000"/>
          </a:bodyPr>
          <a:lstStyle>
            <a:lvl1pPr marL="342900" indent="-342900" algn="l" defTabSz="914400" rtl="0" eaLnBrk="1" latinLnBrk="0" hangingPunct="1">
              <a:spcBef>
                <a:spcPct val="20000"/>
              </a:spcBef>
              <a:buClr>
                <a:srgbClr val="EE3524"/>
              </a:buClr>
              <a:buFont typeface="Wingdings" panose="05000000000000000000" pitchFamily="2" charset="2"/>
              <a:buChar char="§"/>
              <a:defRPr sz="2400" kern="1200" baseline="0">
                <a:solidFill>
                  <a:schemeClr val="accent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Clr>
                <a:srgbClr val="EE3524"/>
              </a:buClr>
              <a:buFont typeface="Arial" panose="020B0604020202020204" pitchFamily="34" charset="0"/>
              <a:buChar char="–"/>
              <a:defRPr sz="2200" kern="1200" baseline="0">
                <a:solidFill>
                  <a:schemeClr val="accent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Clr>
                <a:srgbClr val="EE3524"/>
              </a:buClr>
              <a:buFont typeface="Arial" panose="020B0604020202020204" pitchFamily="34" charset="0"/>
              <a:buChar char="•"/>
              <a:defRPr sz="2000" kern="1200" baseline="0">
                <a:solidFill>
                  <a:schemeClr val="accent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Clr>
                <a:srgbClr val="EE3524"/>
              </a:buClr>
              <a:buFont typeface="Courier New" panose="02070309020205020404" pitchFamily="49" charset="0"/>
              <a:buChar char="o"/>
              <a:defRPr sz="1800" kern="1200" baseline="0">
                <a:solidFill>
                  <a:schemeClr val="accent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Clr>
                <a:srgbClr val="EE3524"/>
              </a:buClr>
              <a:buFont typeface="Arial" panose="020B0604020202020204" pitchFamily="34" charset="0"/>
              <a:buChar char="»"/>
              <a:defRPr sz="1600" kern="1200" baseline="0">
                <a:solidFill>
                  <a:schemeClr val="accent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ctr">
              <a:buNone/>
            </a:pPr>
            <a:r>
              <a:rPr lang="en-US" dirty="0"/>
              <a:t>Is the question aligned to the standard?</a:t>
            </a:r>
          </a:p>
        </p:txBody>
      </p:sp>
      <p:sp>
        <p:nvSpPr>
          <p:cNvPr id="18" name="Content Placeholder 3"/>
          <p:cNvSpPr txBox="1">
            <a:spLocks/>
          </p:cNvSpPr>
          <p:nvPr/>
        </p:nvSpPr>
        <p:spPr>
          <a:xfrm>
            <a:off x="664405" y="2990850"/>
            <a:ext cx="2082017" cy="1504950"/>
          </a:xfrm>
          <a:prstGeom prst="rect">
            <a:avLst/>
          </a:prstGeom>
          <a:ln w="28575" cap="flat" cmpd="sng" algn="ctr">
            <a:solidFill>
              <a:schemeClr val="accent2"/>
            </a:solidFill>
            <a:prstDash val="solid"/>
            <a:miter lim="800000"/>
          </a:ln>
        </p:spPr>
        <p:style>
          <a:lnRef idx="2">
            <a:schemeClr val="accent2"/>
          </a:lnRef>
          <a:fillRef idx="1">
            <a:schemeClr val="lt1"/>
          </a:fillRef>
          <a:effectRef idx="0">
            <a:schemeClr val="accent2"/>
          </a:effectRef>
          <a:fontRef idx="minor">
            <a:schemeClr val="dk1"/>
          </a:fontRef>
        </p:style>
        <p:txBody>
          <a:bodyPr vert="horz" lIns="91440" tIns="45720" rIns="91440" bIns="45720" rtlCol="0">
            <a:normAutofit/>
          </a:bodyPr>
          <a:lstStyle>
            <a:lvl1pPr marL="342900" indent="-342900" algn="l" defTabSz="914400" rtl="0" eaLnBrk="1" latinLnBrk="0" hangingPunct="1">
              <a:spcBef>
                <a:spcPct val="20000"/>
              </a:spcBef>
              <a:buClr>
                <a:srgbClr val="EE3524"/>
              </a:buClr>
              <a:buFont typeface="Wingdings" panose="05000000000000000000" pitchFamily="2" charset="2"/>
              <a:buChar char="§"/>
              <a:defRPr sz="2400" kern="1200" baseline="0">
                <a:solidFill>
                  <a:schemeClr val="accent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Clr>
                <a:srgbClr val="EE3524"/>
              </a:buClr>
              <a:buFont typeface="Arial" panose="020B0604020202020204" pitchFamily="34" charset="0"/>
              <a:buChar char="–"/>
              <a:defRPr sz="2200" kern="1200" baseline="0">
                <a:solidFill>
                  <a:schemeClr val="accent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Clr>
                <a:srgbClr val="EE3524"/>
              </a:buClr>
              <a:buFont typeface="Arial" panose="020B0604020202020204" pitchFamily="34" charset="0"/>
              <a:buChar char="•"/>
              <a:defRPr sz="2000" kern="1200" baseline="0">
                <a:solidFill>
                  <a:schemeClr val="accent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Clr>
                <a:srgbClr val="EE3524"/>
              </a:buClr>
              <a:buFont typeface="Courier New" panose="02070309020205020404" pitchFamily="49" charset="0"/>
              <a:buChar char="o"/>
              <a:defRPr sz="1800" kern="1200" baseline="0">
                <a:solidFill>
                  <a:schemeClr val="accent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Clr>
                <a:srgbClr val="EE3524"/>
              </a:buClr>
              <a:buFont typeface="Arial" panose="020B0604020202020204" pitchFamily="34" charset="0"/>
              <a:buChar char="»"/>
              <a:defRPr sz="1600" kern="1200" baseline="0">
                <a:solidFill>
                  <a:schemeClr val="accent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ctr">
              <a:buNone/>
            </a:pPr>
            <a:r>
              <a:rPr lang="en-US" dirty="0"/>
              <a:t>Is the wording grade appropriate?</a:t>
            </a:r>
          </a:p>
        </p:txBody>
      </p:sp>
      <p:sp>
        <p:nvSpPr>
          <p:cNvPr id="19" name="Content Placeholder 3"/>
          <p:cNvSpPr txBox="1">
            <a:spLocks/>
          </p:cNvSpPr>
          <p:nvPr/>
        </p:nvSpPr>
        <p:spPr>
          <a:xfrm>
            <a:off x="674956" y="4743450"/>
            <a:ext cx="2082017" cy="1504950"/>
          </a:xfrm>
          <a:prstGeom prst="rect">
            <a:avLst/>
          </a:prstGeom>
          <a:solidFill>
            <a:srgbClr val="92D050"/>
          </a:solidFill>
          <a:ln w="28575" cap="flat" cmpd="sng" algn="ctr">
            <a:solidFill>
              <a:schemeClr val="accent2"/>
            </a:solidFill>
            <a:prstDash val="solid"/>
            <a:miter lim="800000"/>
          </a:ln>
        </p:spPr>
        <p:style>
          <a:lnRef idx="2">
            <a:schemeClr val="accent2"/>
          </a:lnRef>
          <a:fillRef idx="1">
            <a:schemeClr val="lt1"/>
          </a:fillRef>
          <a:effectRef idx="0">
            <a:schemeClr val="accent2"/>
          </a:effectRef>
          <a:fontRef idx="minor">
            <a:schemeClr val="dk1"/>
          </a:fontRef>
        </p:style>
        <p:txBody>
          <a:bodyPr vert="horz" lIns="91440" tIns="45720" rIns="91440" bIns="45720" rtlCol="0">
            <a:normAutofit fontScale="92500" lnSpcReduction="20000"/>
          </a:bodyPr>
          <a:lstStyle>
            <a:lvl1pPr marL="342900" indent="-342900" algn="l" defTabSz="914400" rtl="0" eaLnBrk="1" latinLnBrk="0" hangingPunct="1">
              <a:spcBef>
                <a:spcPct val="20000"/>
              </a:spcBef>
              <a:buClr>
                <a:srgbClr val="EE3524"/>
              </a:buClr>
              <a:buFont typeface="Wingdings" panose="05000000000000000000" pitchFamily="2" charset="2"/>
              <a:buChar char="§"/>
              <a:defRPr sz="2400" kern="1200" baseline="0">
                <a:solidFill>
                  <a:schemeClr val="accent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Clr>
                <a:srgbClr val="EE3524"/>
              </a:buClr>
              <a:buFont typeface="Arial" panose="020B0604020202020204" pitchFamily="34" charset="0"/>
              <a:buChar char="–"/>
              <a:defRPr sz="2200" kern="1200" baseline="0">
                <a:solidFill>
                  <a:schemeClr val="accent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Clr>
                <a:srgbClr val="EE3524"/>
              </a:buClr>
              <a:buFont typeface="Arial" panose="020B0604020202020204" pitchFamily="34" charset="0"/>
              <a:buChar char="•"/>
              <a:defRPr sz="2000" kern="1200" baseline="0">
                <a:solidFill>
                  <a:schemeClr val="accent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Clr>
                <a:srgbClr val="EE3524"/>
              </a:buClr>
              <a:buFont typeface="Courier New" panose="02070309020205020404" pitchFamily="49" charset="0"/>
              <a:buChar char="o"/>
              <a:defRPr sz="1800" kern="1200" baseline="0">
                <a:solidFill>
                  <a:schemeClr val="accent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Clr>
                <a:srgbClr val="EE3524"/>
              </a:buClr>
              <a:buFont typeface="Arial" panose="020B0604020202020204" pitchFamily="34" charset="0"/>
              <a:buChar char="»"/>
              <a:defRPr sz="1600" kern="1200" baseline="0">
                <a:solidFill>
                  <a:schemeClr val="accent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ctr">
              <a:buNone/>
            </a:pPr>
            <a:r>
              <a:rPr lang="en-US" dirty="0"/>
              <a:t>Is the entire standard assessed in the suite of items?</a:t>
            </a:r>
          </a:p>
        </p:txBody>
      </p:sp>
      <p:sp>
        <p:nvSpPr>
          <p:cNvPr id="20" name="Content Placeholder 3"/>
          <p:cNvSpPr txBox="1">
            <a:spLocks/>
          </p:cNvSpPr>
          <p:nvPr/>
        </p:nvSpPr>
        <p:spPr>
          <a:xfrm>
            <a:off x="3533922" y="4743450"/>
            <a:ext cx="2082017" cy="1504950"/>
          </a:xfrm>
          <a:prstGeom prst="rect">
            <a:avLst/>
          </a:prstGeom>
          <a:ln w="28575" cap="flat" cmpd="sng" algn="ctr">
            <a:solidFill>
              <a:schemeClr val="accent2"/>
            </a:solidFill>
            <a:prstDash val="solid"/>
            <a:miter lim="800000"/>
          </a:ln>
        </p:spPr>
        <p:style>
          <a:lnRef idx="2">
            <a:schemeClr val="accent2"/>
          </a:lnRef>
          <a:fillRef idx="1">
            <a:schemeClr val="lt1"/>
          </a:fillRef>
          <a:effectRef idx="0">
            <a:schemeClr val="accent2"/>
          </a:effectRef>
          <a:fontRef idx="minor">
            <a:schemeClr val="dk1"/>
          </a:fontRef>
        </p:style>
        <p:txBody>
          <a:bodyPr vert="horz" lIns="91440" tIns="45720" rIns="91440" bIns="45720" rtlCol="0">
            <a:normAutofit/>
          </a:bodyPr>
          <a:lstStyle>
            <a:lvl1pPr marL="342900" indent="-342900" algn="l" defTabSz="914400" rtl="0" eaLnBrk="1" latinLnBrk="0" hangingPunct="1">
              <a:spcBef>
                <a:spcPct val="20000"/>
              </a:spcBef>
              <a:buClr>
                <a:srgbClr val="EE3524"/>
              </a:buClr>
              <a:buFont typeface="Wingdings" panose="05000000000000000000" pitchFamily="2" charset="2"/>
              <a:buChar char="§"/>
              <a:defRPr sz="2400" kern="1200" baseline="0">
                <a:solidFill>
                  <a:schemeClr val="accent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Clr>
                <a:srgbClr val="EE3524"/>
              </a:buClr>
              <a:buFont typeface="Arial" panose="020B0604020202020204" pitchFamily="34" charset="0"/>
              <a:buChar char="–"/>
              <a:defRPr sz="2200" kern="1200" baseline="0">
                <a:solidFill>
                  <a:schemeClr val="accent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Clr>
                <a:srgbClr val="EE3524"/>
              </a:buClr>
              <a:buFont typeface="Arial" panose="020B0604020202020204" pitchFamily="34" charset="0"/>
              <a:buChar char="•"/>
              <a:defRPr sz="2000" kern="1200" baseline="0">
                <a:solidFill>
                  <a:schemeClr val="accent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Clr>
                <a:srgbClr val="EE3524"/>
              </a:buClr>
              <a:buFont typeface="Courier New" panose="02070309020205020404" pitchFamily="49" charset="0"/>
              <a:buChar char="o"/>
              <a:defRPr sz="1800" kern="1200" baseline="0">
                <a:solidFill>
                  <a:schemeClr val="accent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Clr>
                <a:srgbClr val="EE3524"/>
              </a:buClr>
              <a:buFont typeface="Arial" panose="020B0604020202020204" pitchFamily="34" charset="0"/>
              <a:buChar char="»"/>
              <a:defRPr sz="1600" kern="1200" baseline="0">
                <a:solidFill>
                  <a:schemeClr val="accent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ctr">
              <a:buNone/>
            </a:pPr>
            <a:r>
              <a:rPr lang="en-US" dirty="0"/>
              <a:t>Is the question precise?</a:t>
            </a:r>
          </a:p>
        </p:txBody>
      </p:sp>
      <p:sp>
        <p:nvSpPr>
          <p:cNvPr id="21" name="Content Placeholder 3"/>
          <p:cNvSpPr txBox="1">
            <a:spLocks/>
          </p:cNvSpPr>
          <p:nvPr/>
        </p:nvSpPr>
        <p:spPr>
          <a:xfrm>
            <a:off x="6400800" y="4743450"/>
            <a:ext cx="2082017" cy="1504950"/>
          </a:xfrm>
          <a:prstGeom prst="rect">
            <a:avLst/>
          </a:prstGeom>
          <a:ln w="28575" cap="flat" cmpd="sng" algn="ctr">
            <a:solidFill>
              <a:schemeClr val="accent2"/>
            </a:solidFill>
            <a:prstDash val="solid"/>
            <a:miter lim="800000"/>
          </a:ln>
        </p:spPr>
        <p:style>
          <a:lnRef idx="2">
            <a:schemeClr val="accent2"/>
          </a:lnRef>
          <a:fillRef idx="1">
            <a:schemeClr val="lt1"/>
          </a:fillRef>
          <a:effectRef idx="0">
            <a:schemeClr val="accent2"/>
          </a:effectRef>
          <a:fontRef idx="minor">
            <a:schemeClr val="dk1"/>
          </a:fontRef>
        </p:style>
        <p:txBody>
          <a:bodyPr vert="horz" lIns="91440" tIns="45720" rIns="91440" bIns="45720" rtlCol="0">
            <a:normAutofit lnSpcReduction="10000"/>
          </a:bodyPr>
          <a:lstStyle>
            <a:lvl1pPr marL="342900" indent="-342900" algn="l" defTabSz="914400" rtl="0" eaLnBrk="1" latinLnBrk="0" hangingPunct="1">
              <a:spcBef>
                <a:spcPct val="20000"/>
              </a:spcBef>
              <a:buClr>
                <a:srgbClr val="EE3524"/>
              </a:buClr>
              <a:buFont typeface="Wingdings" panose="05000000000000000000" pitchFamily="2" charset="2"/>
              <a:buChar char="§"/>
              <a:defRPr sz="2400" kern="1200" baseline="0">
                <a:solidFill>
                  <a:schemeClr val="accent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Clr>
                <a:srgbClr val="EE3524"/>
              </a:buClr>
              <a:buFont typeface="Arial" panose="020B0604020202020204" pitchFamily="34" charset="0"/>
              <a:buChar char="–"/>
              <a:defRPr sz="2200" kern="1200" baseline="0">
                <a:solidFill>
                  <a:schemeClr val="accent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Clr>
                <a:srgbClr val="EE3524"/>
              </a:buClr>
              <a:buFont typeface="Arial" panose="020B0604020202020204" pitchFamily="34" charset="0"/>
              <a:buChar char="•"/>
              <a:defRPr sz="2000" kern="1200" baseline="0">
                <a:solidFill>
                  <a:schemeClr val="accent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Clr>
                <a:srgbClr val="EE3524"/>
              </a:buClr>
              <a:buFont typeface="Courier New" panose="02070309020205020404" pitchFamily="49" charset="0"/>
              <a:buChar char="o"/>
              <a:defRPr sz="1800" kern="1200" baseline="0">
                <a:solidFill>
                  <a:schemeClr val="accent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Clr>
                <a:srgbClr val="EE3524"/>
              </a:buClr>
              <a:buFont typeface="Arial" panose="020B0604020202020204" pitchFamily="34" charset="0"/>
              <a:buChar char="»"/>
              <a:defRPr sz="1600" kern="1200" baseline="0">
                <a:solidFill>
                  <a:schemeClr val="accent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ctr">
              <a:buNone/>
            </a:pPr>
            <a:r>
              <a:rPr lang="en-US" dirty="0"/>
              <a:t>Is there a better way to assess the standard?</a:t>
            </a:r>
          </a:p>
        </p:txBody>
      </p:sp>
      <p:sp>
        <p:nvSpPr>
          <p:cNvPr id="22" name="Content Placeholder 3"/>
          <p:cNvSpPr txBox="1">
            <a:spLocks/>
          </p:cNvSpPr>
          <p:nvPr/>
        </p:nvSpPr>
        <p:spPr>
          <a:xfrm>
            <a:off x="6408714" y="2990850"/>
            <a:ext cx="2082017" cy="1504950"/>
          </a:xfrm>
          <a:prstGeom prst="rect">
            <a:avLst/>
          </a:prstGeom>
          <a:ln w="28575" cap="flat" cmpd="sng" algn="ctr">
            <a:solidFill>
              <a:schemeClr val="accent2"/>
            </a:solidFill>
            <a:prstDash val="solid"/>
            <a:miter lim="800000"/>
          </a:ln>
        </p:spPr>
        <p:style>
          <a:lnRef idx="2">
            <a:schemeClr val="accent2"/>
          </a:lnRef>
          <a:fillRef idx="1">
            <a:schemeClr val="lt1"/>
          </a:fillRef>
          <a:effectRef idx="0">
            <a:schemeClr val="accent2"/>
          </a:effectRef>
          <a:fontRef idx="minor">
            <a:schemeClr val="dk1"/>
          </a:fontRef>
        </p:style>
        <p:txBody>
          <a:bodyPr vert="horz" lIns="91440" tIns="45720" rIns="91440" bIns="45720" rtlCol="0">
            <a:normAutofit fontScale="92500" lnSpcReduction="20000"/>
          </a:bodyPr>
          <a:lstStyle>
            <a:lvl1pPr marL="342900" indent="-342900" algn="l" defTabSz="914400" rtl="0" eaLnBrk="1" latinLnBrk="0" hangingPunct="1">
              <a:spcBef>
                <a:spcPct val="20000"/>
              </a:spcBef>
              <a:buClr>
                <a:srgbClr val="EE3524"/>
              </a:buClr>
              <a:buFont typeface="Wingdings" panose="05000000000000000000" pitchFamily="2" charset="2"/>
              <a:buChar char="§"/>
              <a:defRPr sz="2400" kern="1200" baseline="0">
                <a:solidFill>
                  <a:schemeClr val="accent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Clr>
                <a:srgbClr val="EE3524"/>
              </a:buClr>
              <a:buFont typeface="Arial" panose="020B0604020202020204" pitchFamily="34" charset="0"/>
              <a:buChar char="–"/>
              <a:defRPr sz="2200" kern="1200" baseline="0">
                <a:solidFill>
                  <a:schemeClr val="accent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Clr>
                <a:srgbClr val="EE3524"/>
              </a:buClr>
              <a:buFont typeface="Arial" panose="020B0604020202020204" pitchFamily="34" charset="0"/>
              <a:buChar char="•"/>
              <a:defRPr sz="2000" kern="1200" baseline="0">
                <a:solidFill>
                  <a:schemeClr val="accent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Clr>
                <a:srgbClr val="EE3524"/>
              </a:buClr>
              <a:buFont typeface="Courier New" panose="02070309020205020404" pitchFamily="49" charset="0"/>
              <a:buChar char="o"/>
              <a:defRPr sz="1800" kern="1200" baseline="0">
                <a:solidFill>
                  <a:schemeClr val="accent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Clr>
                <a:srgbClr val="EE3524"/>
              </a:buClr>
              <a:buFont typeface="Arial" panose="020B0604020202020204" pitchFamily="34" charset="0"/>
              <a:buChar char="»"/>
              <a:defRPr sz="1600" kern="1200" baseline="0">
                <a:solidFill>
                  <a:schemeClr val="accent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ctr">
              <a:buNone/>
            </a:pPr>
            <a:r>
              <a:rPr lang="en-US" dirty="0"/>
              <a:t>Do the distractors give insight into student thinking? </a:t>
            </a:r>
          </a:p>
        </p:txBody>
      </p:sp>
      <p:sp>
        <p:nvSpPr>
          <p:cNvPr id="23" name="Content Placeholder 3"/>
          <p:cNvSpPr txBox="1">
            <a:spLocks/>
          </p:cNvSpPr>
          <p:nvPr/>
        </p:nvSpPr>
        <p:spPr>
          <a:xfrm>
            <a:off x="6400800" y="1314450"/>
            <a:ext cx="2082017" cy="1504950"/>
          </a:xfrm>
          <a:prstGeom prst="rect">
            <a:avLst/>
          </a:prstGeom>
          <a:ln w="28575" cap="flat" cmpd="sng" algn="ctr">
            <a:solidFill>
              <a:schemeClr val="accent2"/>
            </a:solidFill>
            <a:prstDash val="solid"/>
            <a:miter lim="800000"/>
          </a:ln>
        </p:spPr>
        <p:style>
          <a:lnRef idx="2">
            <a:schemeClr val="accent2"/>
          </a:lnRef>
          <a:fillRef idx="1">
            <a:schemeClr val="lt1"/>
          </a:fillRef>
          <a:effectRef idx="0">
            <a:schemeClr val="accent2"/>
          </a:effectRef>
          <a:fontRef idx="minor">
            <a:schemeClr val="dk1"/>
          </a:fontRef>
        </p:style>
        <p:txBody>
          <a:bodyPr vert="horz" lIns="91440" tIns="45720" rIns="91440" bIns="45720" rtlCol="0">
            <a:normAutofit/>
          </a:bodyPr>
          <a:lstStyle>
            <a:lvl1pPr marL="342900" indent="-342900" algn="l" defTabSz="914400" rtl="0" eaLnBrk="1" latinLnBrk="0" hangingPunct="1">
              <a:spcBef>
                <a:spcPct val="20000"/>
              </a:spcBef>
              <a:buClr>
                <a:srgbClr val="EE3524"/>
              </a:buClr>
              <a:buFont typeface="Wingdings" panose="05000000000000000000" pitchFamily="2" charset="2"/>
              <a:buChar char="§"/>
              <a:defRPr sz="2400" kern="1200" baseline="0">
                <a:solidFill>
                  <a:schemeClr val="accent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Clr>
                <a:srgbClr val="EE3524"/>
              </a:buClr>
              <a:buFont typeface="Arial" panose="020B0604020202020204" pitchFamily="34" charset="0"/>
              <a:buChar char="–"/>
              <a:defRPr sz="2200" kern="1200" baseline="0">
                <a:solidFill>
                  <a:schemeClr val="accent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Clr>
                <a:srgbClr val="EE3524"/>
              </a:buClr>
              <a:buFont typeface="Arial" panose="020B0604020202020204" pitchFamily="34" charset="0"/>
              <a:buChar char="•"/>
              <a:defRPr sz="2000" kern="1200" baseline="0">
                <a:solidFill>
                  <a:schemeClr val="accent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Clr>
                <a:srgbClr val="EE3524"/>
              </a:buClr>
              <a:buFont typeface="Courier New" panose="02070309020205020404" pitchFamily="49" charset="0"/>
              <a:buChar char="o"/>
              <a:defRPr sz="1800" kern="1200" baseline="0">
                <a:solidFill>
                  <a:schemeClr val="accent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Clr>
                <a:srgbClr val="EE3524"/>
              </a:buClr>
              <a:buFont typeface="Arial" panose="020B0604020202020204" pitchFamily="34" charset="0"/>
              <a:buChar char="»"/>
              <a:defRPr sz="1600" kern="1200" baseline="0">
                <a:solidFill>
                  <a:schemeClr val="accent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ctr">
              <a:buNone/>
            </a:pPr>
            <a:r>
              <a:rPr lang="en-US" dirty="0"/>
              <a:t>Are the answers precise? </a:t>
            </a:r>
          </a:p>
        </p:txBody>
      </p:sp>
      <p:sp>
        <p:nvSpPr>
          <p:cNvPr id="24" name="Content Placeholder 3"/>
          <p:cNvSpPr txBox="1">
            <a:spLocks/>
          </p:cNvSpPr>
          <p:nvPr/>
        </p:nvSpPr>
        <p:spPr>
          <a:xfrm>
            <a:off x="3518096" y="1314450"/>
            <a:ext cx="2082017" cy="1504950"/>
          </a:xfrm>
          <a:prstGeom prst="rect">
            <a:avLst/>
          </a:prstGeom>
          <a:solidFill>
            <a:srgbClr val="92D050"/>
          </a:solidFill>
          <a:ln w="28575" cap="flat" cmpd="sng" algn="ctr">
            <a:solidFill>
              <a:schemeClr val="accent2"/>
            </a:solidFill>
            <a:prstDash val="solid"/>
            <a:miter lim="800000"/>
          </a:ln>
        </p:spPr>
        <p:style>
          <a:lnRef idx="2">
            <a:schemeClr val="accent2"/>
          </a:lnRef>
          <a:fillRef idx="1">
            <a:schemeClr val="lt1"/>
          </a:fillRef>
          <a:effectRef idx="0">
            <a:schemeClr val="accent2"/>
          </a:effectRef>
          <a:fontRef idx="minor">
            <a:schemeClr val="dk1"/>
          </a:fontRef>
        </p:style>
        <p:txBody>
          <a:bodyPr vert="horz" lIns="91440" tIns="45720" rIns="91440" bIns="45720" rtlCol="0">
            <a:normAutofit fontScale="77500" lnSpcReduction="20000"/>
          </a:bodyPr>
          <a:lstStyle>
            <a:lvl1pPr marL="342900" indent="-342900" algn="l" defTabSz="914400" rtl="0" eaLnBrk="1" latinLnBrk="0" hangingPunct="1">
              <a:spcBef>
                <a:spcPct val="20000"/>
              </a:spcBef>
              <a:buClr>
                <a:srgbClr val="EE3524"/>
              </a:buClr>
              <a:buFont typeface="Wingdings" panose="05000000000000000000" pitchFamily="2" charset="2"/>
              <a:buChar char="§"/>
              <a:defRPr sz="2400" kern="1200" baseline="0">
                <a:solidFill>
                  <a:schemeClr val="accent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Clr>
                <a:srgbClr val="EE3524"/>
              </a:buClr>
              <a:buFont typeface="Arial" panose="020B0604020202020204" pitchFamily="34" charset="0"/>
              <a:buChar char="–"/>
              <a:defRPr sz="2200" kern="1200" baseline="0">
                <a:solidFill>
                  <a:schemeClr val="accent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Clr>
                <a:srgbClr val="EE3524"/>
              </a:buClr>
              <a:buFont typeface="Arial" panose="020B0604020202020204" pitchFamily="34" charset="0"/>
              <a:buChar char="•"/>
              <a:defRPr sz="2000" kern="1200" baseline="0">
                <a:solidFill>
                  <a:schemeClr val="accent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Clr>
                <a:srgbClr val="EE3524"/>
              </a:buClr>
              <a:buFont typeface="Courier New" panose="02070309020205020404" pitchFamily="49" charset="0"/>
              <a:buChar char="o"/>
              <a:defRPr sz="1800" kern="1200" baseline="0">
                <a:solidFill>
                  <a:schemeClr val="accent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Clr>
                <a:srgbClr val="EE3524"/>
              </a:buClr>
              <a:buFont typeface="Arial" panose="020B0604020202020204" pitchFamily="34" charset="0"/>
              <a:buChar char="»"/>
              <a:defRPr sz="1600" kern="1200" baseline="0">
                <a:solidFill>
                  <a:schemeClr val="accent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ctr">
              <a:buNone/>
            </a:pPr>
            <a:r>
              <a:rPr lang="en-US" dirty="0"/>
              <a:t>Across all items, are there questions aligned to the depth of the standard?</a:t>
            </a:r>
          </a:p>
        </p:txBody>
      </p:sp>
    </p:spTree>
    <p:extLst>
      <p:ext uri="{BB962C8B-B14F-4D97-AF65-F5344CB8AC3E}">
        <p14:creationId xmlns:p14="http://schemas.microsoft.com/office/powerpoint/2010/main" val="217995774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Assessment Item </a:t>
            </a:r>
            <a:r>
              <a:rPr lang="en-US" dirty="0"/>
              <a:t>Writing</a:t>
            </a:r>
          </a:p>
        </p:txBody>
      </p:sp>
    </p:spTree>
    <p:extLst>
      <p:ext uri="{BB962C8B-B14F-4D97-AF65-F5344CB8AC3E}">
        <p14:creationId xmlns:p14="http://schemas.microsoft.com/office/powerpoint/2010/main" val="199850858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Activity</a:t>
            </a:r>
          </a:p>
        </p:txBody>
      </p:sp>
      <mc:AlternateContent xmlns:mc="http://schemas.openxmlformats.org/markup-compatibility/2006" xmlns:a14="http://schemas.microsoft.com/office/drawing/2010/main">
        <mc:Choice Requires="a14">
          <p:sp>
            <p:nvSpPr>
              <p:cNvPr id="4" name="Content Placeholder 3"/>
              <p:cNvSpPr>
                <a:spLocks noGrp="1"/>
              </p:cNvSpPr>
              <p:nvPr>
                <p:ph idx="4294967295"/>
              </p:nvPr>
            </p:nvSpPr>
            <p:spPr>
              <a:xfrm>
                <a:off x="228600" y="1295400"/>
                <a:ext cx="8763000" cy="5562600"/>
              </a:xfrm>
            </p:spPr>
            <p:txBody>
              <a:bodyPr>
                <a:normAutofit fontScale="85000" lnSpcReduction="20000"/>
              </a:bodyPr>
              <a:lstStyle/>
              <a:p>
                <a:r>
                  <a:rPr lang="en-US" sz="2600" dirty="0"/>
                  <a:t>In your groups, write items to address the mathematical learning goals </a:t>
                </a:r>
                <a:r>
                  <a:rPr lang="en-US" sz="2600" dirty="0" smtClean="0"/>
                  <a:t>and/or </a:t>
                </a:r>
                <a:r>
                  <a:rPr lang="en-US" sz="2600" dirty="0"/>
                  <a:t>performance goals that were not assessed with the </a:t>
                </a:r>
                <a:r>
                  <a:rPr lang="en-US" sz="2600" dirty="0" smtClean="0"/>
                  <a:t>items </a:t>
                </a:r>
                <a:r>
                  <a:rPr lang="en-US" sz="2600" dirty="0"/>
                  <a:t>we previously reviewed.</a:t>
                </a:r>
              </a:p>
              <a:p>
                <a:r>
                  <a:rPr lang="en-US" sz="2600" dirty="0" smtClean="0"/>
                  <a:t>Remember to:</a:t>
                </a:r>
                <a:endParaRPr lang="en-US" sz="2600" dirty="0"/>
              </a:p>
              <a:p>
                <a:pPr lvl="1"/>
                <a:r>
                  <a:rPr lang="en-US" sz="2600" dirty="0"/>
                  <a:t>Think about universal design.</a:t>
                </a:r>
              </a:p>
              <a:p>
                <a:pPr lvl="1"/>
                <a:r>
                  <a:rPr lang="en-US" sz="2600" dirty="0"/>
                  <a:t>Think about the variety of question formats within the suite of items.</a:t>
                </a:r>
              </a:p>
              <a:p>
                <a:pPr lvl="1"/>
                <a:r>
                  <a:rPr lang="en-US" sz="2600" dirty="0"/>
                  <a:t>Think about items that can be on both formative and summative assessments</a:t>
                </a:r>
                <a:r>
                  <a:rPr lang="en-US" sz="2600" dirty="0" smtClean="0"/>
                  <a:t>.</a:t>
                </a:r>
                <a:endParaRPr lang="en-US" dirty="0" smtClean="0"/>
              </a:p>
              <a:p>
                <a:pPr marL="457200" lvl="1" indent="0">
                  <a:buNone/>
                </a:pPr>
                <a:endParaRPr lang="en-US" dirty="0"/>
              </a:p>
              <a:p>
                <a:pPr marL="0" indent="0">
                  <a:buNone/>
                </a:pPr>
                <a:r>
                  <a:rPr lang="en-US" sz="2000" b="1" dirty="0"/>
                  <a:t>4.NF.A.1</a:t>
                </a:r>
                <a:endParaRPr lang="en-US" sz="2000" dirty="0"/>
              </a:p>
              <a:p>
                <a:pPr marL="0" indent="0">
                  <a:buNone/>
                </a:pPr>
                <a:r>
                  <a:rPr lang="en-US" sz="2000" dirty="0"/>
                  <a:t>Explain why a fraction </a:t>
                </a:r>
                <a14:m>
                  <m:oMath xmlns:m="http://schemas.openxmlformats.org/officeDocument/2006/math">
                    <m:f>
                      <m:fPr>
                        <m:ctrlPr>
                          <a:rPr lang="en-US" sz="2000" i="1">
                            <a:latin typeface="Cambria Math" panose="02040503050406030204" pitchFamily="18" charset="0"/>
                          </a:rPr>
                        </m:ctrlPr>
                      </m:fPr>
                      <m:num>
                        <m:r>
                          <a:rPr lang="en-US" sz="2000" i="1">
                            <a:latin typeface="Cambria Math" panose="02040503050406030204" pitchFamily="18" charset="0"/>
                          </a:rPr>
                          <m:t>𝑎</m:t>
                        </m:r>
                      </m:num>
                      <m:den>
                        <m:r>
                          <a:rPr lang="en-US" sz="2000" i="1">
                            <a:latin typeface="Cambria Math" panose="02040503050406030204" pitchFamily="18" charset="0"/>
                          </a:rPr>
                          <m:t>𝑏</m:t>
                        </m:r>
                      </m:den>
                    </m:f>
                  </m:oMath>
                </a14:m>
                <a:r>
                  <a:rPr lang="en-US" sz="2000" dirty="0"/>
                  <a:t> is equivalent to a fraction </a:t>
                </a:r>
                <a14:m>
                  <m:oMath xmlns:m="http://schemas.openxmlformats.org/officeDocument/2006/math">
                    <m:f>
                      <m:fPr>
                        <m:ctrlPr>
                          <a:rPr lang="en-US" sz="2000" i="1">
                            <a:latin typeface="Cambria Math" panose="02040503050406030204" pitchFamily="18" charset="0"/>
                          </a:rPr>
                        </m:ctrlPr>
                      </m:fPr>
                      <m:num>
                        <m:r>
                          <a:rPr lang="en-US" sz="2000" i="1">
                            <a:latin typeface="Cambria Math" panose="02040503050406030204" pitchFamily="18" charset="0"/>
                          </a:rPr>
                          <m:t>𝑎</m:t>
                        </m:r>
                        <m:r>
                          <a:rPr lang="en-US" sz="2000" i="1">
                            <a:latin typeface="Cambria Math" panose="02040503050406030204" pitchFamily="18" charset="0"/>
                          </a:rPr>
                          <m:t> </m:t>
                        </m:r>
                        <m:r>
                          <m:rPr>
                            <m:sty m:val="p"/>
                          </m:rPr>
                          <a:rPr lang="en-US" sz="2000">
                            <a:latin typeface="Cambria Math" panose="02040503050406030204" pitchFamily="18" charset="0"/>
                          </a:rPr>
                          <m:t>x</m:t>
                        </m:r>
                        <m:r>
                          <a:rPr lang="en-US" sz="2000" i="1">
                            <a:latin typeface="Cambria Math" panose="02040503050406030204" pitchFamily="18" charset="0"/>
                          </a:rPr>
                          <m:t> </m:t>
                        </m:r>
                        <m:r>
                          <a:rPr lang="en-US" sz="2000" i="1">
                            <a:latin typeface="Cambria Math" panose="02040503050406030204" pitchFamily="18" charset="0"/>
                          </a:rPr>
                          <m:t>𝑛</m:t>
                        </m:r>
                      </m:num>
                      <m:den>
                        <m:r>
                          <a:rPr lang="en-US" sz="2000" i="1">
                            <a:latin typeface="Cambria Math" panose="02040503050406030204" pitchFamily="18" charset="0"/>
                          </a:rPr>
                          <m:t>𝑏</m:t>
                        </m:r>
                        <m:r>
                          <a:rPr lang="en-US" sz="2000" i="1">
                            <a:latin typeface="Cambria Math" panose="02040503050406030204" pitchFamily="18" charset="0"/>
                          </a:rPr>
                          <m:t> </m:t>
                        </m:r>
                        <m:r>
                          <m:rPr>
                            <m:sty m:val="p"/>
                          </m:rPr>
                          <a:rPr lang="en-US" sz="2000">
                            <a:latin typeface="Cambria Math" panose="02040503050406030204" pitchFamily="18" charset="0"/>
                          </a:rPr>
                          <m:t>x</m:t>
                        </m:r>
                        <m:r>
                          <a:rPr lang="en-US" sz="2000" i="1">
                            <a:latin typeface="Cambria Math" panose="02040503050406030204" pitchFamily="18" charset="0"/>
                          </a:rPr>
                          <m:t> </m:t>
                        </m:r>
                        <m:r>
                          <a:rPr lang="en-US" sz="2000" i="1">
                            <a:latin typeface="Cambria Math" panose="02040503050406030204" pitchFamily="18" charset="0"/>
                          </a:rPr>
                          <m:t>𝑛</m:t>
                        </m:r>
                      </m:den>
                    </m:f>
                  </m:oMath>
                </a14:m>
                <a:r>
                  <a:rPr lang="en-US" sz="2000" dirty="0"/>
                  <a:t> or </a:t>
                </a:r>
                <a14:m>
                  <m:oMath xmlns:m="http://schemas.openxmlformats.org/officeDocument/2006/math">
                    <m:f>
                      <m:fPr>
                        <m:ctrlPr>
                          <a:rPr lang="en-US" sz="2000" i="1">
                            <a:latin typeface="Cambria Math" panose="02040503050406030204" pitchFamily="18" charset="0"/>
                          </a:rPr>
                        </m:ctrlPr>
                      </m:fPr>
                      <m:num>
                        <m:r>
                          <a:rPr lang="en-US" sz="2000" i="1">
                            <a:latin typeface="Cambria Math" panose="02040503050406030204" pitchFamily="18" charset="0"/>
                          </a:rPr>
                          <m:t>𝑎</m:t>
                        </m:r>
                        <m:r>
                          <a:rPr lang="en-US" sz="2000" i="1">
                            <a:latin typeface="Cambria Math" panose="02040503050406030204" pitchFamily="18" charset="0"/>
                          </a:rPr>
                          <m:t>÷</m:t>
                        </m:r>
                        <m:r>
                          <a:rPr lang="en-US" sz="2000" i="1">
                            <a:latin typeface="Cambria Math" panose="02040503050406030204" pitchFamily="18" charset="0"/>
                          </a:rPr>
                          <m:t>𝑛</m:t>
                        </m:r>
                      </m:num>
                      <m:den>
                        <m:r>
                          <a:rPr lang="en-US" sz="2000" i="1">
                            <a:latin typeface="Cambria Math" panose="02040503050406030204" pitchFamily="18" charset="0"/>
                          </a:rPr>
                          <m:t>𝑏</m:t>
                        </m:r>
                        <m:r>
                          <a:rPr lang="en-US" sz="2000" i="1">
                            <a:latin typeface="Cambria Math" panose="02040503050406030204" pitchFamily="18" charset="0"/>
                          </a:rPr>
                          <m:t>÷</m:t>
                        </m:r>
                        <m:r>
                          <a:rPr lang="en-US" sz="2000" i="1">
                            <a:latin typeface="Cambria Math" panose="02040503050406030204" pitchFamily="18" charset="0"/>
                          </a:rPr>
                          <m:t>𝑛</m:t>
                        </m:r>
                      </m:den>
                    </m:f>
                  </m:oMath>
                </a14:m>
                <a:r>
                  <a:rPr lang="en-US" sz="2000" dirty="0"/>
                  <a:t> by using visual fraction </a:t>
                </a:r>
                <a:endParaRPr lang="en-US" sz="2000" dirty="0" smtClean="0"/>
              </a:p>
              <a:p>
                <a:pPr marL="0" indent="0">
                  <a:buNone/>
                </a:pPr>
                <a:r>
                  <a:rPr lang="en-US" sz="2000" dirty="0" smtClean="0"/>
                  <a:t>models</a:t>
                </a:r>
                <a:r>
                  <a:rPr lang="en-US" sz="2000" dirty="0"/>
                  <a:t>, with attention to how the number and size of the parts differ, even though the two fractions themselves are the same size. Use this principle to recognize and generate equivalent fractions.  </a:t>
                </a:r>
              </a:p>
              <a:p>
                <a:pPr marL="0" indent="0">
                  <a:buNone/>
                </a:pPr>
                <a:r>
                  <a:rPr lang="en-US" sz="2000" dirty="0"/>
                  <a:t>For example</a:t>
                </a:r>
                <a:r>
                  <a:rPr lang="en-US" sz="2000" i="1" dirty="0"/>
                  <a:t>, </a:t>
                </a:r>
                <a14:m>
                  <m:oMath xmlns:m="http://schemas.openxmlformats.org/officeDocument/2006/math">
                    <m:r>
                      <a:rPr lang="en-US" sz="2000" i="1">
                        <a:latin typeface="Cambria Math" panose="02040503050406030204" pitchFamily="18" charset="0"/>
                      </a:rPr>
                      <m:t> </m:t>
                    </m:r>
                    <m:f>
                      <m:fPr>
                        <m:ctrlPr>
                          <a:rPr lang="en-US" sz="2000" i="1">
                            <a:latin typeface="Cambria Math" panose="02040503050406030204" pitchFamily="18" charset="0"/>
                          </a:rPr>
                        </m:ctrlPr>
                      </m:fPr>
                      <m:num>
                        <m:r>
                          <a:rPr lang="en-US" sz="2000" i="1">
                            <a:latin typeface="Cambria Math" panose="02040503050406030204" pitchFamily="18" charset="0"/>
                          </a:rPr>
                          <m:t>3</m:t>
                        </m:r>
                      </m:num>
                      <m:den>
                        <m:r>
                          <a:rPr lang="en-US" sz="2000" i="1">
                            <a:latin typeface="Cambria Math" panose="02040503050406030204" pitchFamily="18" charset="0"/>
                          </a:rPr>
                          <m:t>4</m:t>
                        </m:r>
                      </m:den>
                    </m:f>
                  </m:oMath>
                </a14:m>
                <a:r>
                  <a:rPr lang="en-US" sz="2000" i="1" dirty="0"/>
                  <a:t>  = </a:t>
                </a:r>
                <a14:m>
                  <m:oMath xmlns:m="http://schemas.openxmlformats.org/officeDocument/2006/math">
                    <m:f>
                      <m:fPr>
                        <m:ctrlPr>
                          <a:rPr lang="en-US" sz="2000" i="1">
                            <a:latin typeface="Cambria Math" panose="02040503050406030204" pitchFamily="18" charset="0"/>
                          </a:rPr>
                        </m:ctrlPr>
                      </m:fPr>
                      <m:num>
                        <m:r>
                          <a:rPr lang="en-US" sz="2000" i="1">
                            <a:latin typeface="Cambria Math" panose="02040503050406030204" pitchFamily="18" charset="0"/>
                          </a:rPr>
                          <m:t>3 </m:t>
                        </m:r>
                        <m:r>
                          <m:rPr>
                            <m:sty m:val="p"/>
                          </m:rPr>
                          <a:rPr lang="en-US" sz="2000">
                            <a:latin typeface="Cambria Math" panose="02040503050406030204" pitchFamily="18" charset="0"/>
                          </a:rPr>
                          <m:t>x</m:t>
                        </m:r>
                        <m:r>
                          <a:rPr lang="en-US" sz="2000">
                            <a:latin typeface="Cambria Math" panose="02040503050406030204" pitchFamily="18" charset="0"/>
                          </a:rPr>
                          <m:t> </m:t>
                        </m:r>
                        <m:r>
                          <a:rPr lang="en-US" sz="2000" i="1">
                            <a:latin typeface="Cambria Math" panose="02040503050406030204" pitchFamily="18" charset="0"/>
                          </a:rPr>
                          <m:t>2</m:t>
                        </m:r>
                      </m:num>
                      <m:den>
                        <m:r>
                          <a:rPr lang="en-US" sz="2000" i="1">
                            <a:latin typeface="Cambria Math" panose="02040503050406030204" pitchFamily="18" charset="0"/>
                          </a:rPr>
                          <m:t>4 </m:t>
                        </m:r>
                        <m:r>
                          <m:rPr>
                            <m:sty m:val="p"/>
                          </m:rPr>
                          <a:rPr lang="en-US" sz="2000">
                            <a:latin typeface="Cambria Math" panose="02040503050406030204" pitchFamily="18" charset="0"/>
                          </a:rPr>
                          <m:t>x</m:t>
                        </m:r>
                        <m:r>
                          <a:rPr lang="en-US" sz="2000" i="1">
                            <a:latin typeface="Cambria Math" panose="02040503050406030204" pitchFamily="18" charset="0"/>
                          </a:rPr>
                          <m:t> 2</m:t>
                        </m:r>
                      </m:den>
                    </m:f>
                  </m:oMath>
                </a14:m>
                <a:r>
                  <a:rPr lang="en-US" sz="2000" i="1" dirty="0"/>
                  <a:t> =  </a:t>
                </a:r>
                <a14:m>
                  <m:oMath xmlns:m="http://schemas.openxmlformats.org/officeDocument/2006/math">
                    <m:f>
                      <m:fPr>
                        <m:ctrlPr>
                          <a:rPr lang="en-US" sz="2000" i="1">
                            <a:latin typeface="Cambria Math" panose="02040503050406030204" pitchFamily="18" charset="0"/>
                          </a:rPr>
                        </m:ctrlPr>
                      </m:fPr>
                      <m:num>
                        <m:r>
                          <a:rPr lang="en-US" sz="2000" i="1">
                            <a:latin typeface="Cambria Math" panose="02040503050406030204" pitchFamily="18" charset="0"/>
                          </a:rPr>
                          <m:t>6</m:t>
                        </m:r>
                      </m:num>
                      <m:den>
                        <m:r>
                          <a:rPr lang="en-US" sz="2000" i="1">
                            <a:latin typeface="Cambria Math" panose="02040503050406030204" pitchFamily="18" charset="0"/>
                          </a:rPr>
                          <m:t>8</m:t>
                        </m:r>
                      </m:den>
                    </m:f>
                  </m:oMath>
                </a14:m>
                <a:r>
                  <a:rPr lang="en-US" sz="2000" i="1" dirty="0"/>
                  <a:t> . </a:t>
                </a:r>
                <a:endParaRPr lang="en-US" sz="2000" dirty="0"/>
              </a:p>
              <a:p>
                <a:pPr marL="0" indent="0">
                  <a:buNone/>
                </a:pPr>
                <a:endParaRPr lang="en-US" dirty="0"/>
              </a:p>
              <a:p>
                <a:pPr marL="0" indent="0" algn="ctr">
                  <a:buNone/>
                </a:pPr>
                <a:r>
                  <a:rPr lang="en-US" b="1" dirty="0">
                    <a:solidFill>
                      <a:srgbClr val="FF0000"/>
                    </a:solidFill>
                  </a:rPr>
                  <a:t>Chart and post your tables favorite 3 items.</a:t>
                </a:r>
              </a:p>
            </p:txBody>
          </p:sp>
        </mc:Choice>
        <mc:Fallback xmlns="">
          <p:sp>
            <p:nvSpPr>
              <p:cNvPr id="4" name="Content Placeholder 3"/>
              <p:cNvSpPr>
                <a:spLocks noGrp="1" noRot="1" noChangeAspect="1" noMove="1" noResize="1" noEditPoints="1" noAdjustHandles="1" noChangeArrowheads="1" noChangeShapeType="1" noTextEdit="1"/>
              </p:cNvSpPr>
              <p:nvPr>
                <p:ph idx="4294967295"/>
              </p:nvPr>
            </p:nvSpPr>
            <p:spPr>
              <a:xfrm>
                <a:off x="228600" y="1295400"/>
                <a:ext cx="8763000" cy="5562600"/>
              </a:xfrm>
              <a:blipFill rotWithShape="0">
                <a:blip r:embed="rId3"/>
                <a:stretch>
                  <a:fillRect l="-765" t="-1864" r="-905"/>
                </a:stretch>
              </a:blipFill>
            </p:spPr>
            <p:txBody>
              <a:bodyPr/>
              <a:lstStyle/>
              <a:p>
                <a:r>
                  <a:rPr lang="en-US">
                    <a:noFill/>
                  </a:rPr>
                  <a:t> </a:t>
                </a:r>
              </a:p>
            </p:txBody>
          </p:sp>
        </mc:Fallback>
      </mc:AlternateContent>
    </p:spTree>
    <p:extLst>
      <p:ext uri="{BB962C8B-B14F-4D97-AF65-F5344CB8AC3E}">
        <p14:creationId xmlns:p14="http://schemas.microsoft.com/office/powerpoint/2010/main" val="2192678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6D2451E-3285-438B-B188-C22B2A012BF6}" type="slidenum">
              <a:rPr lang="en-US" smtClean="0"/>
              <a:pPr/>
              <a:t>6</a:t>
            </a:fld>
            <a:endParaRPr lang="en-US" dirty="0"/>
          </a:p>
        </p:txBody>
      </p:sp>
      <p:sp>
        <p:nvSpPr>
          <p:cNvPr id="3" name="Title 2"/>
          <p:cNvSpPr>
            <a:spLocks noGrp="1"/>
          </p:cNvSpPr>
          <p:nvPr>
            <p:ph type="title"/>
          </p:nvPr>
        </p:nvSpPr>
        <p:spPr/>
        <p:txBody>
          <a:bodyPr>
            <a:normAutofit/>
          </a:bodyPr>
          <a:lstStyle/>
          <a:p>
            <a:r>
              <a:rPr lang="en-US" dirty="0"/>
              <a:t>Connecting Standards and Assessment</a:t>
            </a:r>
          </a:p>
        </p:txBody>
      </p:sp>
      <p:grpSp>
        <p:nvGrpSpPr>
          <p:cNvPr id="52" name="Group 51"/>
          <p:cNvGrpSpPr/>
          <p:nvPr/>
        </p:nvGrpSpPr>
        <p:grpSpPr>
          <a:xfrm>
            <a:off x="2434614" y="1355305"/>
            <a:ext cx="2209801" cy="2209800"/>
            <a:chOff x="1953205" y="1384152"/>
            <a:chExt cx="2209801" cy="2209800"/>
          </a:xfrm>
        </p:grpSpPr>
        <p:grpSp>
          <p:nvGrpSpPr>
            <p:cNvPr id="43" name="Group 42"/>
            <p:cNvGrpSpPr/>
            <p:nvPr/>
          </p:nvGrpSpPr>
          <p:grpSpPr>
            <a:xfrm>
              <a:off x="1953205" y="1384152"/>
              <a:ext cx="2209801" cy="2209800"/>
              <a:chOff x="1953205" y="1384152"/>
              <a:chExt cx="2209801" cy="2209800"/>
            </a:xfrm>
          </p:grpSpPr>
          <p:sp>
            <p:nvSpPr>
              <p:cNvPr id="4" name="Rounded Rectangle 3"/>
              <p:cNvSpPr/>
              <p:nvPr/>
            </p:nvSpPr>
            <p:spPr>
              <a:xfrm>
                <a:off x="2825501" y="1384152"/>
                <a:ext cx="381000" cy="2209800"/>
              </a:xfrm>
              <a:prstGeom prst="round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rot="16200000">
                <a:off x="2867606" y="1384151"/>
                <a:ext cx="381000" cy="2209800"/>
              </a:xfrm>
              <a:prstGeom prst="round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2195046" y="1627601"/>
                <a:ext cx="1726120" cy="1722901"/>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rot="2833119">
                <a:off x="2867605" y="1336680"/>
                <a:ext cx="381000" cy="2209800"/>
              </a:xfrm>
              <a:prstGeom prst="round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p:nvSpPr>
            <p:spPr>
              <a:xfrm rot="18893399">
                <a:off x="2867605" y="1410481"/>
                <a:ext cx="381000" cy="2209800"/>
              </a:xfrm>
              <a:prstGeom prst="round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2589687" y="1970450"/>
                <a:ext cx="936837" cy="914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TextBox 44"/>
            <p:cNvSpPr txBox="1"/>
            <p:nvPr/>
          </p:nvSpPr>
          <p:spPr>
            <a:xfrm>
              <a:off x="2055259" y="2243964"/>
              <a:ext cx="2107747" cy="461665"/>
            </a:xfrm>
            <a:prstGeom prst="rect">
              <a:avLst/>
            </a:prstGeom>
            <a:noFill/>
          </p:spPr>
          <p:txBody>
            <a:bodyPr wrap="square" rtlCol="0">
              <a:spAutoFit/>
            </a:bodyPr>
            <a:lstStyle/>
            <a:p>
              <a:r>
                <a:rPr lang="en-US" sz="2400" b="1" dirty="0"/>
                <a:t>Assessment</a:t>
              </a:r>
            </a:p>
          </p:txBody>
        </p:sp>
      </p:grpSp>
      <p:grpSp>
        <p:nvGrpSpPr>
          <p:cNvPr id="55" name="Group 54"/>
          <p:cNvGrpSpPr/>
          <p:nvPr/>
        </p:nvGrpSpPr>
        <p:grpSpPr>
          <a:xfrm>
            <a:off x="5252739" y="4416718"/>
            <a:ext cx="2209801" cy="2209800"/>
            <a:chOff x="4771330" y="4445565"/>
            <a:chExt cx="2209801" cy="2209800"/>
          </a:xfrm>
        </p:grpSpPr>
        <p:grpSp>
          <p:nvGrpSpPr>
            <p:cNvPr id="41" name="Group 40"/>
            <p:cNvGrpSpPr/>
            <p:nvPr/>
          </p:nvGrpSpPr>
          <p:grpSpPr>
            <a:xfrm>
              <a:off x="4771330" y="4445565"/>
              <a:ext cx="2209801" cy="2209800"/>
              <a:chOff x="4813320" y="4438083"/>
              <a:chExt cx="2209801" cy="2209800"/>
            </a:xfrm>
          </p:grpSpPr>
          <p:sp>
            <p:nvSpPr>
              <p:cNvPr id="28" name="Rounded Rectangle 27"/>
              <p:cNvSpPr/>
              <p:nvPr/>
            </p:nvSpPr>
            <p:spPr>
              <a:xfrm>
                <a:off x="5685616" y="4438083"/>
                <a:ext cx="381000" cy="2209800"/>
              </a:xfrm>
              <a:prstGeom prst="round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ounded Rectangle 28"/>
              <p:cNvSpPr/>
              <p:nvPr/>
            </p:nvSpPr>
            <p:spPr>
              <a:xfrm rot="16200000">
                <a:off x="5727721" y="4438082"/>
                <a:ext cx="381000" cy="2209800"/>
              </a:xfrm>
              <a:prstGeom prst="round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5055161" y="4681532"/>
                <a:ext cx="1726120" cy="1722901"/>
              </a:xfrm>
              <a:prstGeom prst="ellips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ounded Rectangle 30"/>
              <p:cNvSpPr/>
              <p:nvPr/>
            </p:nvSpPr>
            <p:spPr>
              <a:xfrm rot="2833119">
                <a:off x="5727720" y="4390611"/>
                <a:ext cx="381000" cy="2209800"/>
              </a:xfrm>
              <a:prstGeom prst="round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ounded Rectangle 31"/>
              <p:cNvSpPr/>
              <p:nvPr/>
            </p:nvSpPr>
            <p:spPr>
              <a:xfrm rot="18893399">
                <a:off x="5727720" y="4464412"/>
                <a:ext cx="381000" cy="2209800"/>
              </a:xfrm>
              <a:prstGeom prst="round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5449802" y="5024381"/>
                <a:ext cx="936837" cy="914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TextBox 45"/>
            <p:cNvSpPr txBox="1"/>
            <p:nvPr/>
          </p:nvSpPr>
          <p:spPr>
            <a:xfrm>
              <a:off x="4935899" y="5278100"/>
              <a:ext cx="1945662" cy="461665"/>
            </a:xfrm>
            <a:prstGeom prst="rect">
              <a:avLst/>
            </a:prstGeom>
            <a:noFill/>
          </p:spPr>
          <p:txBody>
            <a:bodyPr wrap="square" rtlCol="0">
              <a:spAutoFit/>
            </a:bodyPr>
            <a:lstStyle/>
            <a:p>
              <a:r>
                <a:rPr lang="en-US" sz="2400" b="1" dirty="0"/>
                <a:t>Curriculum</a:t>
              </a:r>
            </a:p>
          </p:txBody>
        </p:sp>
      </p:grpSp>
      <p:grpSp>
        <p:nvGrpSpPr>
          <p:cNvPr id="54" name="Group 53"/>
          <p:cNvGrpSpPr/>
          <p:nvPr/>
        </p:nvGrpSpPr>
        <p:grpSpPr>
          <a:xfrm>
            <a:off x="3897039" y="2865657"/>
            <a:ext cx="2218144" cy="2268169"/>
            <a:chOff x="3415630" y="2894504"/>
            <a:chExt cx="2218144" cy="2268169"/>
          </a:xfrm>
        </p:grpSpPr>
        <p:grpSp>
          <p:nvGrpSpPr>
            <p:cNvPr id="44" name="Group 43"/>
            <p:cNvGrpSpPr/>
            <p:nvPr/>
          </p:nvGrpSpPr>
          <p:grpSpPr>
            <a:xfrm>
              <a:off x="3415630" y="2894504"/>
              <a:ext cx="2218144" cy="2268169"/>
              <a:chOff x="3472348" y="2923069"/>
              <a:chExt cx="2218144" cy="2268169"/>
            </a:xfrm>
          </p:grpSpPr>
          <p:sp>
            <p:nvSpPr>
              <p:cNvPr id="14" name="Rounded Rectangle 13"/>
              <p:cNvSpPr/>
              <p:nvPr/>
            </p:nvSpPr>
            <p:spPr>
              <a:xfrm rot="20491246">
                <a:off x="4346814" y="2981438"/>
                <a:ext cx="381000" cy="220980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rot="15091246">
                <a:off x="4386748" y="2968092"/>
                <a:ext cx="381000" cy="220980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rot="20491246">
                <a:off x="3714188" y="3211542"/>
                <a:ext cx="1726120" cy="1722901"/>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ounded Rectangle 16"/>
              <p:cNvSpPr/>
              <p:nvPr/>
            </p:nvSpPr>
            <p:spPr>
              <a:xfrm rot="1724365">
                <a:off x="4371700" y="2923069"/>
                <a:ext cx="381000" cy="220980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rot="17784645">
                <a:off x="4395092" y="2993065"/>
                <a:ext cx="381000" cy="2209800"/>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rot="20491246">
                <a:off x="4089367" y="3557557"/>
                <a:ext cx="936837" cy="914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8" name="TextBox 47"/>
            <p:cNvSpPr txBox="1"/>
            <p:nvPr/>
          </p:nvSpPr>
          <p:spPr>
            <a:xfrm>
              <a:off x="3657477" y="3761208"/>
              <a:ext cx="1945662" cy="461665"/>
            </a:xfrm>
            <a:prstGeom prst="rect">
              <a:avLst/>
            </a:prstGeom>
            <a:noFill/>
          </p:spPr>
          <p:txBody>
            <a:bodyPr wrap="square" rtlCol="0">
              <a:spAutoFit/>
            </a:bodyPr>
            <a:lstStyle/>
            <a:p>
              <a:r>
                <a:rPr lang="en-US" sz="2400" b="1" dirty="0"/>
                <a:t>Instruction</a:t>
              </a:r>
            </a:p>
          </p:txBody>
        </p:sp>
      </p:grpSp>
      <p:grpSp>
        <p:nvGrpSpPr>
          <p:cNvPr id="58" name="Group 57"/>
          <p:cNvGrpSpPr/>
          <p:nvPr/>
        </p:nvGrpSpPr>
        <p:grpSpPr>
          <a:xfrm>
            <a:off x="5266927" y="1469202"/>
            <a:ext cx="2480909" cy="2259813"/>
            <a:chOff x="4785518" y="1498049"/>
            <a:chExt cx="2480909" cy="2259813"/>
          </a:xfrm>
        </p:grpSpPr>
        <p:sp>
          <p:nvSpPr>
            <p:cNvPr id="22" name="Rounded Rectangle 21"/>
            <p:cNvSpPr/>
            <p:nvPr/>
          </p:nvSpPr>
          <p:spPr>
            <a:xfrm rot="15984821">
              <a:off x="5829779" y="1545427"/>
              <a:ext cx="381000" cy="2209800"/>
            </a:xfrm>
            <a:prstGeom prst="round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7" name="Group 56"/>
            <p:cNvGrpSpPr/>
            <p:nvPr/>
          </p:nvGrpSpPr>
          <p:grpSpPr>
            <a:xfrm>
              <a:off x="4785518" y="1498049"/>
              <a:ext cx="2480909" cy="2259813"/>
              <a:chOff x="4785518" y="1498049"/>
              <a:chExt cx="2480909" cy="2259813"/>
            </a:xfrm>
          </p:grpSpPr>
          <p:sp>
            <p:nvSpPr>
              <p:cNvPr id="21" name="Rounded Rectangle 20"/>
              <p:cNvSpPr/>
              <p:nvPr/>
            </p:nvSpPr>
            <p:spPr>
              <a:xfrm rot="21384821">
                <a:off x="5787756" y="1548062"/>
                <a:ext cx="381000" cy="2209800"/>
              </a:xfrm>
              <a:prstGeom prst="round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p:cNvSpPr/>
              <p:nvPr/>
            </p:nvSpPr>
            <p:spPr>
              <a:xfrm rot="21384821">
                <a:off x="5157219" y="1788877"/>
                <a:ext cx="1726120" cy="1722901"/>
              </a:xfrm>
              <a:prstGeom prst="ellips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ounded Rectangle 23"/>
              <p:cNvSpPr/>
              <p:nvPr/>
            </p:nvSpPr>
            <p:spPr>
              <a:xfrm rot="2617940">
                <a:off x="5826809" y="1498049"/>
                <a:ext cx="381000" cy="2209800"/>
              </a:xfrm>
              <a:prstGeom prst="round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ounded Rectangle 24"/>
              <p:cNvSpPr/>
              <p:nvPr/>
            </p:nvSpPr>
            <p:spPr>
              <a:xfrm rot="18678220">
                <a:off x="5831425" y="1571705"/>
                <a:ext cx="381000" cy="2209800"/>
              </a:xfrm>
              <a:prstGeom prst="round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p:cNvSpPr/>
              <p:nvPr/>
            </p:nvSpPr>
            <p:spPr>
              <a:xfrm rot="21384821">
                <a:off x="5548019" y="2131846"/>
                <a:ext cx="936837" cy="914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p:cNvSpPr txBox="1"/>
              <p:nvPr/>
            </p:nvSpPr>
            <p:spPr>
              <a:xfrm>
                <a:off x="4785518" y="2069731"/>
                <a:ext cx="2480909" cy="830997"/>
              </a:xfrm>
              <a:prstGeom prst="rect">
                <a:avLst/>
              </a:prstGeom>
              <a:noFill/>
            </p:spPr>
            <p:txBody>
              <a:bodyPr wrap="square" rtlCol="0">
                <a:spAutoFit/>
              </a:bodyPr>
              <a:lstStyle/>
              <a:p>
                <a:pPr algn="ctr"/>
                <a:r>
                  <a:rPr lang="en-US" sz="2400" b="1" dirty="0"/>
                  <a:t>Teacher Development</a:t>
                </a:r>
              </a:p>
            </p:txBody>
          </p:sp>
        </p:grpSp>
      </p:grpSp>
      <p:grpSp>
        <p:nvGrpSpPr>
          <p:cNvPr id="51" name="Group 50"/>
          <p:cNvGrpSpPr/>
          <p:nvPr/>
        </p:nvGrpSpPr>
        <p:grpSpPr>
          <a:xfrm>
            <a:off x="1066800" y="3465715"/>
            <a:ext cx="3191240" cy="2819402"/>
            <a:chOff x="585391" y="3494562"/>
            <a:chExt cx="3191240" cy="2819402"/>
          </a:xfrm>
        </p:grpSpPr>
        <p:sp>
          <p:nvSpPr>
            <p:cNvPr id="35" name="Rounded Rectangle 34"/>
            <p:cNvSpPr/>
            <p:nvPr/>
          </p:nvSpPr>
          <p:spPr>
            <a:xfrm>
              <a:off x="1887527" y="3494562"/>
              <a:ext cx="538128" cy="281940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ounded Rectangle 35"/>
            <p:cNvSpPr/>
            <p:nvPr/>
          </p:nvSpPr>
          <p:spPr>
            <a:xfrm rot="16200000">
              <a:off x="1973008" y="3343691"/>
              <a:ext cx="486104" cy="312114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a:off x="997066" y="3805170"/>
              <a:ext cx="2437988" cy="219818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ounded Rectangle 37"/>
            <p:cNvSpPr/>
            <p:nvPr/>
          </p:nvSpPr>
          <p:spPr>
            <a:xfrm rot="2833119">
              <a:off x="1902910" y="3323115"/>
              <a:ext cx="486104" cy="312114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ounded Rectangle 38"/>
            <p:cNvSpPr/>
            <p:nvPr/>
          </p:nvSpPr>
          <p:spPr>
            <a:xfrm rot="18893399">
              <a:off x="1973007" y="3377284"/>
              <a:ext cx="486104" cy="312114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a:off x="1554461" y="4242598"/>
              <a:ext cx="1323197" cy="1166649"/>
            </a:xfrm>
            <a:prstGeom prst="ellipse">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p:cNvSpPr txBox="1"/>
            <p:nvPr/>
          </p:nvSpPr>
          <p:spPr>
            <a:xfrm>
              <a:off x="1142667" y="4542548"/>
              <a:ext cx="2246447" cy="584775"/>
            </a:xfrm>
            <a:prstGeom prst="rect">
              <a:avLst/>
            </a:prstGeom>
            <a:noFill/>
          </p:spPr>
          <p:txBody>
            <a:bodyPr wrap="square" rtlCol="0">
              <a:spAutoFit/>
            </a:bodyPr>
            <a:lstStyle/>
            <a:p>
              <a:r>
                <a:rPr lang="en-US" sz="3200" b="1" dirty="0">
                  <a:solidFill>
                    <a:schemeClr val="bg1"/>
                  </a:solidFill>
                </a:rPr>
                <a:t>Standards</a:t>
              </a:r>
            </a:p>
          </p:txBody>
        </p:sp>
      </p:grpSp>
    </p:spTree>
    <p:extLst>
      <p:ext uri="{BB962C8B-B14F-4D97-AF65-F5344CB8AC3E}">
        <p14:creationId xmlns:p14="http://schemas.microsoft.com/office/powerpoint/2010/main" val="2107288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What was your favorite item?  Why?</a:t>
            </a:r>
          </a:p>
          <a:p>
            <a:r>
              <a:rPr lang="en-US" dirty="0"/>
              <a:t>What evidence did you see of an items assessing mathematical learning goals?</a:t>
            </a:r>
          </a:p>
          <a:p>
            <a:r>
              <a:rPr lang="en-US" dirty="0"/>
              <a:t>What evidence did you see of items assessing performance goals?</a:t>
            </a:r>
          </a:p>
        </p:txBody>
      </p:sp>
      <p:sp>
        <p:nvSpPr>
          <p:cNvPr id="3" name="Title 2"/>
          <p:cNvSpPr>
            <a:spLocks noGrp="1"/>
          </p:cNvSpPr>
          <p:nvPr>
            <p:ph type="title"/>
          </p:nvPr>
        </p:nvSpPr>
        <p:spPr/>
        <p:txBody>
          <a:bodyPr/>
          <a:lstStyle/>
          <a:p>
            <a:r>
              <a:rPr lang="en-US" dirty="0"/>
              <a:t>Group Discussion</a:t>
            </a:r>
          </a:p>
        </p:txBody>
      </p:sp>
      <p:sp>
        <p:nvSpPr>
          <p:cNvPr id="4" name="Slide Number Placeholder 3"/>
          <p:cNvSpPr>
            <a:spLocks noGrp="1"/>
          </p:cNvSpPr>
          <p:nvPr>
            <p:ph type="sldNum" sz="quarter" idx="12"/>
          </p:nvPr>
        </p:nvSpPr>
        <p:spPr/>
        <p:txBody>
          <a:bodyPr/>
          <a:lstStyle/>
          <a:p>
            <a:fld id="{86D2451E-3285-438B-B188-C22B2A012BF6}" type="slidenum">
              <a:rPr lang="en-US" smtClean="0"/>
              <a:pPr/>
              <a:t>60</a:t>
            </a:fld>
            <a:endParaRPr lang="en-US" dirty="0"/>
          </a:p>
        </p:txBody>
      </p:sp>
    </p:spTree>
    <p:extLst>
      <p:ext uri="{BB962C8B-B14F-4D97-AF65-F5344CB8AC3E}">
        <p14:creationId xmlns:p14="http://schemas.microsoft.com/office/powerpoint/2010/main" val="3569556550"/>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6D2451E-3285-438B-B188-C22B2A012BF6}" type="slidenum">
              <a:rPr lang="en-US" smtClean="0"/>
              <a:pPr/>
              <a:t>61</a:t>
            </a:fld>
            <a:endParaRPr lang="en-US" dirty="0"/>
          </a:p>
        </p:txBody>
      </p:sp>
      <p:sp>
        <p:nvSpPr>
          <p:cNvPr id="3" name="Title 2"/>
          <p:cNvSpPr>
            <a:spLocks noGrp="1"/>
          </p:cNvSpPr>
          <p:nvPr>
            <p:ph type="title"/>
          </p:nvPr>
        </p:nvSpPr>
        <p:spPr/>
        <p:txBody>
          <a:bodyPr>
            <a:normAutofit fontScale="90000"/>
          </a:bodyPr>
          <a:lstStyle/>
          <a:p>
            <a:r>
              <a:rPr lang="en-US" dirty="0"/>
              <a:t>Steps for </a:t>
            </a:r>
            <a:r>
              <a:rPr lang="en-US" dirty="0" smtClean="0"/>
              <a:t>Preparing to Develop an Aligned System of Assessments</a:t>
            </a:r>
            <a:endParaRPr lang="en-US" dirty="0"/>
          </a:p>
        </p:txBody>
      </p:sp>
      <p:sp>
        <p:nvSpPr>
          <p:cNvPr id="2" name="Content Placeholder 1"/>
          <p:cNvSpPr>
            <a:spLocks noGrp="1"/>
          </p:cNvSpPr>
          <p:nvPr>
            <p:ph idx="4294967295"/>
          </p:nvPr>
        </p:nvSpPr>
        <p:spPr>
          <a:xfrm>
            <a:off x="0" y="1295400"/>
            <a:ext cx="8382000" cy="4525963"/>
          </a:xfrm>
        </p:spPr>
        <p:txBody>
          <a:bodyPr/>
          <a:lstStyle/>
          <a:p>
            <a:r>
              <a:rPr lang="en-US" dirty="0"/>
              <a:t>Analyze the standard (instructional focus document)</a:t>
            </a:r>
          </a:p>
          <a:p>
            <a:r>
              <a:rPr lang="en-US" dirty="0"/>
              <a:t>Write Mathematical Learning Goals</a:t>
            </a:r>
          </a:p>
          <a:p>
            <a:r>
              <a:rPr lang="en-US" dirty="0"/>
              <a:t>Write Performance Goals</a:t>
            </a:r>
          </a:p>
          <a:p>
            <a:r>
              <a:rPr lang="en-US" dirty="0" smtClean="0"/>
              <a:t>Find or write </a:t>
            </a:r>
            <a:r>
              <a:rPr lang="en-US" dirty="0"/>
              <a:t>i</a:t>
            </a:r>
            <a:r>
              <a:rPr lang="en-US" dirty="0" smtClean="0"/>
              <a:t>tems </a:t>
            </a:r>
            <a:r>
              <a:rPr lang="en-US" dirty="0"/>
              <a:t>that address the depth and breadth of </a:t>
            </a:r>
            <a:r>
              <a:rPr lang="en-US" dirty="0" smtClean="0"/>
              <a:t>both the Mathematical Learning Goals and the Performance Goals</a:t>
            </a:r>
          </a:p>
          <a:p>
            <a:r>
              <a:rPr lang="en-US" dirty="0" smtClean="0"/>
              <a:t>Choose and Create Items</a:t>
            </a:r>
            <a:endParaRPr lang="en-US" dirty="0"/>
          </a:p>
        </p:txBody>
      </p:sp>
      <p:grpSp>
        <p:nvGrpSpPr>
          <p:cNvPr id="6" name="Group 5"/>
          <p:cNvGrpSpPr/>
          <p:nvPr/>
        </p:nvGrpSpPr>
        <p:grpSpPr>
          <a:xfrm>
            <a:off x="58887" y="3527003"/>
            <a:ext cx="8551713" cy="3330997"/>
            <a:chOff x="190267" y="2759521"/>
            <a:chExt cx="8551713" cy="3330997"/>
          </a:xfrm>
        </p:grpSpPr>
        <p:grpSp>
          <p:nvGrpSpPr>
            <p:cNvPr id="8" name="Group 7"/>
            <p:cNvGrpSpPr/>
            <p:nvPr/>
          </p:nvGrpSpPr>
          <p:grpSpPr>
            <a:xfrm>
              <a:off x="190267" y="3612459"/>
              <a:ext cx="6774852" cy="2478059"/>
              <a:chOff x="1047238" y="3612459"/>
              <a:chExt cx="6774852" cy="2478059"/>
            </a:xfrm>
          </p:grpSpPr>
          <p:grpSp>
            <p:nvGrpSpPr>
              <p:cNvPr id="10" name="Group 9"/>
              <p:cNvGrpSpPr/>
              <p:nvPr/>
            </p:nvGrpSpPr>
            <p:grpSpPr>
              <a:xfrm>
                <a:off x="1047238" y="3612459"/>
                <a:ext cx="6774852" cy="2401860"/>
                <a:chOff x="640664" y="2448996"/>
                <a:chExt cx="6774852" cy="2362200"/>
              </a:xfrm>
            </p:grpSpPr>
            <p:sp>
              <p:nvSpPr>
                <p:cNvPr id="15" name="Cube 14"/>
                <p:cNvSpPr/>
                <p:nvPr/>
              </p:nvSpPr>
              <p:spPr>
                <a:xfrm>
                  <a:off x="640664" y="4191000"/>
                  <a:ext cx="1998513" cy="609600"/>
                </a:xfrm>
                <a:prstGeom prst="cube">
                  <a:avLst/>
                </a:prstGeom>
                <a:solidFill>
                  <a:schemeClr val="accent2">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ube 15"/>
                <p:cNvSpPr/>
                <p:nvPr/>
              </p:nvSpPr>
              <p:spPr>
                <a:xfrm>
                  <a:off x="2029577" y="3741609"/>
                  <a:ext cx="2340567" cy="1058991"/>
                </a:xfrm>
                <a:prstGeom prst="cube">
                  <a:avLst/>
                </a:prstGeom>
                <a:solidFill>
                  <a:schemeClr val="accent2">
                    <a:lumMod val="40000"/>
                    <a:lumOff val="6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Cube 16"/>
                <p:cNvSpPr/>
                <p:nvPr/>
              </p:nvSpPr>
              <p:spPr>
                <a:xfrm>
                  <a:off x="3644669" y="3150669"/>
                  <a:ext cx="2077574" cy="1660526"/>
                </a:xfrm>
                <a:prstGeom prst="cub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Cube 17"/>
                <p:cNvSpPr/>
                <p:nvPr/>
              </p:nvSpPr>
              <p:spPr>
                <a:xfrm>
                  <a:off x="5289242" y="2448996"/>
                  <a:ext cx="2126274" cy="2362200"/>
                </a:xfrm>
                <a:prstGeom prst="cube">
                  <a:avLst/>
                </a:prstGeom>
                <a:solidFill>
                  <a:schemeClr val="accent2">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TextBox 10"/>
              <p:cNvSpPr txBox="1"/>
              <p:nvPr/>
            </p:nvSpPr>
            <p:spPr>
              <a:xfrm>
                <a:off x="1064551" y="5584070"/>
                <a:ext cx="1600200" cy="369332"/>
              </a:xfrm>
              <a:prstGeom prst="rect">
                <a:avLst/>
              </a:prstGeom>
              <a:noFill/>
            </p:spPr>
            <p:txBody>
              <a:bodyPr wrap="square" rtlCol="0">
                <a:spAutoFit/>
              </a:bodyPr>
              <a:lstStyle/>
              <a:p>
                <a:r>
                  <a:rPr lang="en-US" b="1" dirty="0" smtClean="0"/>
                  <a:t>Standard(s)</a:t>
                </a:r>
                <a:endParaRPr lang="en-US" b="1" dirty="0"/>
              </a:p>
            </p:txBody>
          </p:sp>
          <p:sp>
            <p:nvSpPr>
              <p:cNvPr id="12" name="TextBox 11"/>
              <p:cNvSpPr txBox="1"/>
              <p:nvPr/>
            </p:nvSpPr>
            <p:spPr>
              <a:xfrm>
                <a:off x="2421259" y="5167188"/>
                <a:ext cx="1691292" cy="923330"/>
              </a:xfrm>
              <a:prstGeom prst="rect">
                <a:avLst/>
              </a:prstGeom>
              <a:noFill/>
            </p:spPr>
            <p:txBody>
              <a:bodyPr wrap="square" rtlCol="0">
                <a:spAutoFit/>
              </a:bodyPr>
              <a:lstStyle/>
              <a:p>
                <a:pPr algn="ctr"/>
                <a:r>
                  <a:rPr lang="en-US" b="1" dirty="0" smtClean="0"/>
                  <a:t>Mathematical Learning Goals</a:t>
                </a:r>
                <a:endParaRPr lang="en-US" b="1" dirty="0"/>
              </a:p>
            </p:txBody>
          </p:sp>
          <p:sp>
            <p:nvSpPr>
              <p:cNvPr id="13" name="TextBox 12"/>
              <p:cNvSpPr txBox="1"/>
              <p:nvPr/>
            </p:nvSpPr>
            <p:spPr>
              <a:xfrm>
                <a:off x="4036351" y="4986987"/>
                <a:ext cx="1624477" cy="646331"/>
              </a:xfrm>
              <a:prstGeom prst="rect">
                <a:avLst/>
              </a:prstGeom>
              <a:noFill/>
            </p:spPr>
            <p:txBody>
              <a:bodyPr wrap="square" rtlCol="0">
                <a:spAutoFit/>
              </a:bodyPr>
              <a:lstStyle/>
              <a:p>
                <a:pPr algn="ctr"/>
                <a:r>
                  <a:rPr lang="en-US" b="1" dirty="0" smtClean="0"/>
                  <a:t>Performance Goals</a:t>
                </a:r>
                <a:endParaRPr lang="en-US" b="1" dirty="0"/>
              </a:p>
            </p:txBody>
          </p:sp>
          <p:sp>
            <p:nvSpPr>
              <p:cNvPr id="14" name="TextBox 13"/>
              <p:cNvSpPr txBox="1"/>
              <p:nvPr/>
            </p:nvSpPr>
            <p:spPr>
              <a:xfrm>
                <a:off x="5737362" y="4358804"/>
                <a:ext cx="1451652" cy="923330"/>
              </a:xfrm>
              <a:prstGeom prst="rect">
                <a:avLst/>
              </a:prstGeom>
              <a:noFill/>
            </p:spPr>
            <p:txBody>
              <a:bodyPr wrap="square" rtlCol="0">
                <a:spAutoFit/>
              </a:bodyPr>
              <a:lstStyle/>
              <a:p>
                <a:pPr algn="ctr"/>
                <a:r>
                  <a:rPr lang="en-US" dirty="0" smtClean="0">
                    <a:solidFill>
                      <a:schemeClr val="tx2">
                        <a:lumMod val="40000"/>
                        <a:lumOff val="60000"/>
                      </a:schemeClr>
                    </a:solidFill>
                  </a:rPr>
                  <a:t>Choose/ Create Items</a:t>
                </a:r>
                <a:endParaRPr lang="en-US" dirty="0">
                  <a:solidFill>
                    <a:schemeClr val="tx2">
                      <a:lumMod val="40000"/>
                      <a:lumOff val="60000"/>
                    </a:schemeClr>
                  </a:solidFill>
                </a:endParaRPr>
              </a:p>
            </p:txBody>
          </p:sp>
        </p:grpSp>
        <p:sp>
          <p:nvSpPr>
            <p:cNvPr id="9" name="Cube 8"/>
            <p:cNvSpPr/>
            <p:nvPr/>
          </p:nvSpPr>
          <p:spPr>
            <a:xfrm>
              <a:off x="6428390" y="2759521"/>
              <a:ext cx="2313590" cy="3254797"/>
            </a:xfrm>
            <a:prstGeom prst="cube">
              <a:avLst/>
            </a:prstGeom>
            <a:solidFill>
              <a:schemeClr val="accent2">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561623472"/>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6D2451E-3285-438B-B188-C22B2A012BF6}" type="slidenum">
              <a:rPr lang="en-US" smtClean="0"/>
              <a:pPr/>
              <a:t>62</a:t>
            </a:fld>
            <a:endParaRPr lang="en-US" dirty="0"/>
          </a:p>
        </p:txBody>
      </p:sp>
      <p:sp>
        <p:nvSpPr>
          <p:cNvPr id="3" name="Title 2"/>
          <p:cNvSpPr>
            <a:spLocks noGrp="1"/>
          </p:cNvSpPr>
          <p:nvPr>
            <p:ph type="title"/>
          </p:nvPr>
        </p:nvSpPr>
        <p:spPr/>
        <p:txBody>
          <a:bodyPr/>
          <a:lstStyle/>
          <a:p>
            <a:r>
              <a:rPr lang="en-US" dirty="0"/>
              <a:t>Activity</a:t>
            </a:r>
          </a:p>
        </p:txBody>
      </p:sp>
      <p:sp>
        <p:nvSpPr>
          <p:cNvPr id="2" name="Content Placeholder 1"/>
          <p:cNvSpPr>
            <a:spLocks noGrp="1"/>
          </p:cNvSpPr>
          <p:nvPr>
            <p:ph idx="4294967295"/>
          </p:nvPr>
        </p:nvSpPr>
        <p:spPr>
          <a:xfrm>
            <a:off x="457200" y="1295400"/>
            <a:ext cx="8382000" cy="5426075"/>
          </a:xfrm>
        </p:spPr>
        <p:txBody>
          <a:bodyPr>
            <a:normAutofit/>
          </a:bodyPr>
          <a:lstStyle/>
          <a:p>
            <a:r>
              <a:rPr lang="en-US" dirty="0"/>
              <a:t>Work in groups of 2-3 </a:t>
            </a:r>
          </a:p>
          <a:p>
            <a:r>
              <a:rPr lang="en-US" dirty="0"/>
              <a:t>Choose </a:t>
            </a:r>
            <a:r>
              <a:rPr lang="en-US" dirty="0" smtClean="0"/>
              <a:t>a standard that is included in the Instructional Focus Documents that we have not yet worked with</a:t>
            </a:r>
            <a:endParaRPr lang="en-US" dirty="0"/>
          </a:p>
          <a:p>
            <a:r>
              <a:rPr lang="en-US" dirty="0"/>
              <a:t>Analyze the standard (instructional focus document)</a:t>
            </a:r>
          </a:p>
          <a:p>
            <a:r>
              <a:rPr lang="en-US" dirty="0"/>
              <a:t>Write Mathematical Learning Goals</a:t>
            </a:r>
          </a:p>
          <a:p>
            <a:r>
              <a:rPr lang="en-US" dirty="0"/>
              <a:t>Write Performance </a:t>
            </a:r>
            <a:r>
              <a:rPr lang="en-US" dirty="0" smtClean="0"/>
              <a:t>Goals</a:t>
            </a:r>
          </a:p>
          <a:p>
            <a:r>
              <a:rPr lang="en-US" dirty="0" smtClean="0"/>
              <a:t>Find aligned items online or in your instructional materials</a:t>
            </a:r>
            <a:endParaRPr lang="en-US" dirty="0"/>
          </a:p>
          <a:p>
            <a:r>
              <a:rPr lang="en-US" dirty="0" smtClean="0"/>
              <a:t>Write any items that are needed to fill the gaps so that all of the </a:t>
            </a:r>
            <a:r>
              <a:rPr lang="en-US" dirty="0"/>
              <a:t>goals you have </a:t>
            </a:r>
            <a:r>
              <a:rPr lang="en-US" dirty="0" smtClean="0"/>
              <a:t>written have been addressed with the suite of items.</a:t>
            </a:r>
            <a:endParaRPr lang="en-US" dirty="0"/>
          </a:p>
          <a:p>
            <a:pPr marL="0" indent="0">
              <a:buNone/>
            </a:pPr>
            <a:endParaRPr lang="en-US" dirty="0"/>
          </a:p>
          <a:p>
            <a:pPr marL="0" indent="0" algn="ctr">
              <a:buNone/>
            </a:pPr>
            <a:r>
              <a:rPr lang="en-US" b="1" dirty="0">
                <a:solidFill>
                  <a:srgbClr val="FF0000"/>
                </a:solidFill>
              </a:rPr>
              <a:t>Chart and post your groups favorite items.</a:t>
            </a:r>
          </a:p>
          <a:p>
            <a:endParaRPr lang="en-US" dirty="0"/>
          </a:p>
        </p:txBody>
      </p:sp>
    </p:spTree>
    <p:extLst>
      <p:ext uri="{BB962C8B-B14F-4D97-AF65-F5344CB8AC3E}">
        <p14:creationId xmlns:p14="http://schemas.microsoft.com/office/powerpoint/2010/main" val="4146003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dirty="0"/>
              <a:t>Walk around and look at the items created for each standard. </a:t>
            </a:r>
          </a:p>
          <a:p>
            <a:pPr marL="0" indent="0">
              <a:buNone/>
            </a:pPr>
            <a:endParaRPr lang="en-US" dirty="0"/>
          </a:p>
          <a:p>
            <a:pPr marL="0" indent="0">
              <a:buNone/>
            </a:pPr>
            <a:r>
              <a:rPr lang="en-US" dirty="0"/>
              <a:t>Think about the following:</a:t>
            </a:r>
          </a:p>
          <a:p>
            <a:pPr lvl="1" indent="-342900"/>
            <a:r>
              <a:rPr lang="en-US" dirty="0"/>
              <a:t>Are there a variety of item types?</a:t>
            </a:r>
          </a:p>
          <a:p>
            <a:pPr lvl="1" indent="-342900"/>
            <a:r>
              <a:rPr lang="en-US" dirty="0"/>
              <a:t>Are some of the items more formative in nature?</a:t>
            </a:r>
          </a:p>
          <a:p>
            <a:pPr lvl="1" indent="-342900"/>
            <a:r>
              <a:rPr lang="en-US" dirty="0"/>
              <a:t>Are some of the items more summative in nature?</a:t>
            </a:r>
          </a:p>
          <a:p>
            <a:pPr lvl="1" indent="-342900"/>
            <a:r>
              <a:rPr lang="en-US" dirty="0"/>
              <a:t>Are there items that assess the conceptual pieces as well as the procedural pieces of the standards?</a:t>
            </a:r>
          </a:p>
        </p:txBody>
      </p:sp>
      <p:sp>
        <p:nvSpPr>
          <p:cNvPr id="3" name="Title 2"/>
          <p:cNvSpPr>
            <a:spLocks noGrp="1"/>
          </p:cNvSpPr>
          <p:nvPr>
            <p:ph type="title"/>
          </p:nvPr>
        </p:nvSpPr>
        <p:spPr/>
        <p:txBody>
          <a:bodyPr/>
          <a:lstStyle/>
          <a:p>
            <a:r>
              <a:rPr lang="en-US" dirty="0"/>
              <a:t>Gallery Walk</a:t>
            </a:r>
          </a:p>
        </p:txBody>
      </p:sp>
      <p:sp>
        <p:nvSpPr>
          <p:cNvPr id="4" name="Slide Number Placeholder 3"/>
          <p:cNvSpPr>
            <a:spLocks noGrp="1"/>
          </p:cNvSpPr>
          <p:nvPr>
            <p:ph type="sldNum" sz="quarter" idx="12"/>
          </p:nvPr>
        </p:nvSpPr>
        <p:spPr/>
        <p:txBody>
          <a:bodyPr/>
          <a:lstStyle/>
          <a:p>
            <a:fld id="{86D2451E-3285-438B-B188-C22B2A012BF6}" type="slidenum">
              <a:rPr lang="en-US" smtClean="0"/>
              <a:pPr/>
              <a:t>63</a:t>
            </a:fld>
            <a:endParaRPr lang="en-US" dirty="0"/>
          </a:p>
        </p:txBody>
      </p:sp>
    </p:spTree>
    <p:extLst>
      <p:ext uri="{BB962C8B-B14F-4D97-AF65-F5344CB8AC3E}">
        <p14:creationId xmlns:p14="http://schemas.microsoft.com/office/powerpoint/2010/main" val="47866511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What was your favorite item?  Why?</a:t>
            </a:r>
          </a:p>
          <a:p>
            <a:r>
              <a:rPr lang="en-US" dirty="0"/>
              <a:t>What evidence did you see of </a:t>
            </a:r>
            <a:r>
              <a:rPr lang="en-US" dirty="0" smtClean="0"/>
              <a:t>a progression of items across all 4 levels in the Instructional Focus Documents?</a:t>
            </a:r>
            <a:endParaRPr lang="en-US" dirty="0"/>
          </a:p>
          <a:p>
            <a:r>
              <a:rPr lang="en-US" dirty="0"/>
              <a:t>What evidence did you see of </a:t>
            </a:r>
            <a:r>
              <a:rPr lang="en-US" dirty="0" smtClean="0"/>
              <a:t>a variety of item types?</a:t>
            </a:r>
            <a:endParaRPr lang="en-US" dirty="0"/>
          </a:p>
          <a:p>
            <a:endParaRPr lang="en-US" dirty="0"/>
          </a:p>
          <a:p>
            <a:r>
              <a:rPr lang="en-US" dirty="0"/>
              <a:t>What was the most difficult part of </a:t>
            </a:r>
            <a:r>
              <a:rPr lang="en-US" dirty="0" smtClean="0"/>
              <a:t>this process?</a:t>
            </a:r>
            <a:endParaRPr lang="en-US" dirty="0"/>
          </a:p>
        </p:txBody>
      </p:sp>
      <p:sp>
        <p:nvSpPr>
          <p:cNvPr id="3" name="Title 2"/>
          <p:cNvSpPr>
            <a:spLocks noGrp="1"/>
          </p:cNvSpPr>
          <p:nvPr>
            <p:ph type="title"/>
          </p:nvPr>
        </p:nvSpPr>
        <p:spPr/>
        <p:txBody>
          <a:bodyPr/>
          <a:lstStyle/>
          <a:p>
            <a:r>
              <a:rPr lang="en-US" dirty="0"/>
              <a:t>Group Discussion</a:t>
            </a:r>
          </a:p>
        </p:txBody>
      </p:sp>
      <p:sp>
        <p:nvSpPr>
          <p:cNvPr id="4" name="Slide Number Placeholder 3"/>
          <p:cNvSpPr>
            <a:spLocks noGrp="1"/>
          </p:cNvSpPr>
          <p:nvPr>
            <p:ph type="sldNum" sz="quarter" idx="12"/>
          </p:nvPr>
        </p:nvSpPr>
        <p:spPr/>
        <p:txBody>
          <a:bodyPr/>
          <a:lstStyle/>
          <a:p>
            <a:fld id="{86D2451E-3285-438B-B188-C22B2A012BF6}" type="slidenum">
              <a:rPr lang="en-US" smtClean="0"/>
              <a:pPr/>
              <a:t>64</a:t>
            </a:fld>
            <a:endParaRPr lang="en-US" dirty="0"/>
          </a:p>
        </p:txBody>
      </p:sp>
    </p:spTree>
    <p:extLst>
      <p:ext uri="{BB962C8B-B14F-4D97-AF65-F5344CB8AC3E}">
        <p14:creationId xmlns:p14="http://schemas.microsoft.com/office/powerpoint/2010/main" val="3395835999"/>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6D2451E-3285-438B-B188-C22B2A012BF6}" type="slidenum">
              <a:rPr lang="en-US" smtClean="0"/>
              <a:pPr/>
              <a:t>65</a:t>
            </a:fld>
            <a:endParaRPr lang="en-US" dirty="0"/>
          </a:p>
        </p:txBody>
      </p:sp>
      <p:sp>
        <p:nvSpPr>
          <p:cNvPr id="24" name="Title 23"/>
          <p:cNvSpPr>
            <a:spLocks noGrp="1"/>
          </p:cNvSpPr>
          <p:nvPr>
            <p:ph type="title"/>
          </p:nvPr>
        </p:nvSpPr>
        <p:spPr/>
        <p:txBody>
          <a:bodyPr>
            <a:normAutofit fontScale="90000"/>
          </a:bodyPr>
          <a:lstStyle/>
          <a:p>
            <a:r>
              <a:rPr lang="en-US" dirty="0" smtClean="0"/>
              <a:t>Turning a set of items into an Aligned System of Assessments</a:t>
            </a:r>
            <a:endParaRPr lang="en-US" dirty="0"/>
          </a:p>
        </p:txBody>
      </p:sp>
      <p:sp>
        <p:nvSpPr>
          <p:cNvPr id="14" name="5-Point Star 13"/>
          <p:cNvSpPr/>
          <p:nvPr/>
        </p:nvSpPr>
        <p:spPr>
          <a:xfrm>
            <a:off x="6414137" y="1143000"/>
            <a:ext cx="2645111" cy="2226053"/>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6822292" y="1706195"/>
            <a:ext cx="1828800" cy="1323439"/>
          </a:xfrm>
          <a:prstGeom prst="rect">
            <a:avLst/>
          </a:prstGeom>
          <a:solidFill>
            <a:schemeClr val="bg1"/>
          </a:solidFill>
          <a:ln>
            <a:solidFill>
              <a:schemeClr val="accent1"/>
            </a:solidFill>
          </a:ln>
        </p:spPr>
        <p:txBody>
          <a:bodyPr wrap="square" rtlCol="0">
            <a:spAutoFit/>
          </a:bodyPr>
          <a:lstStyle/>
          <a:p>
            <a:pPr algn="ctr"/>
            <a:r>
              <a:rPr lang="en-US" sz="2000" b="1" dirty="0" smtClean="0"/>
              <a:t>Goal:  Aligned System of Assessments</a:t>
            </a:r>
            <a:endParaRPr lang="en-US" sz="2000" b="1" dirty="0"/>
          </a:p>
        </p:txBody>
      </p:sp>
      <p:sp>
        <p:nvSpPr>
          <p:cNvPr id="13" name="TextBox 12"/>
          <p:cNvSpPr txBox="1"/>
          <p:nvPr/>
        </p:nvSpPr>
        <p:spPr>
          <a:xfrm>
            <a:off x="304800" y="2072069"/>
            <a:ext cx="5167409" cy="1815882"/>
          </a:xfrm>
          <a:prstGeom prst="rect">
            <a:avLst/>
          </a:prstGeom>
          <a:noFill/>
        </p:spPr>
        <p:txBody>
          <a:bodyPr wrap="square" rtlCol="0">
            <a:spAutoFit/>
          </a:bodyPr>
          <a:lstStyle/>
          <a:p>
            <a:r>
              <a:rPr lang="en-US" sz="2800" dirty="0" smtClean="0"/>
              <a:t>Once the full suite of items has been selected/written, they can then be sequenced into a system of assessments.</a:t>
            </a:r>
            <a:endParaRPr lang="en-US" sz="2800" dirty="0"/>
          </a:p>
        </p:txBody>
      </p:sp>
      <p:grpSp>
        <p:nvGrpSpPr>
          <p:cNvPr id="25" name="Group 24"/>
          <p:cNvGrpSpPr/>
          <p:nvPr/>
        </p:nvGrpSpPr>
        <p:grpSpPr>
          <a:xfrm>
            <a:off x="58887" y="3516230"/>
            <a:ext cx="8551713" cy="3341770"/>
            <a:chOff x="315077" y="2651201"/>
            <a:chExt cx="8551713" cy="3341770"/>
          </a:xfrm>
        </p:grpSpPr>
        <p:grpSp>
          <p:nvGrpSpPr>
            <p:cNvPr id="22" name="Group 21"/>
            <p:cNvGrpSpPr/>
            <p:nvPr/>
          </p:nvGrpSpPr>
          <p:grpSpPr>
            <a:xfrm>
              <a:off x="315077" y="2651201"/>
              <a:ext cx="8551713" cy="3341770"/>
              <a:chOff x="190267" y="2748748"/>
              <a:chExt cx="8551713" cy="3341770"/>
            </a:xfrm>
          </p:grpSpPr>
          <p:grpSp>
            <p:nvGrpSpPr>
              <p:cNvPr id="20" name="Group 19"/>
              <p:cNvGrpSpPr/>
              <p:nvPr/>
            </p:nvGrpSpPr>
            <p:grpSpPr>
              <a:xfrm>
                <a:off x="190267" y="3601685"/>
                <a:ext cx="6774852" cy="2488833"/>
                <a:chOff x="1047238" y="3601685"/>
                <a:chExt cx="6774852" cy="2488833"/>
              </a:xfrm>
            </p:grpSpPr>
            <p:grpSp>
              <p:nvGrpSpPr>
                <p:cNvPr id="12" name="Group 11"/>
                <p:cNvGrpSpPr/>
                <p:nvPr/>
              </p:nvGrpSpPr>
              <p:grpSpPr>
                <a:xfrm>
                  <a:off x="1047238" y="3601685"/>
                  <a:ext cx="6774852" cy="2412633"/>
                  <a:chOff x="640664" y="2438400"/>
                  <a:chExt cx="6774852" cy="2372795"/>
                </a:xfrm>
              </p:grpSpPr>
              <p:sp>
                <p:nvSpPr>
                  <p:cNvPr id="5" name="Cube 4"/>
                  <p:cNvSpPr/>
                  <p:nvPr/>
                </p:nvSpPr>
                <p:spPr>
                  <a:xfrm>
                    <a:off x="640664" y="4191000"/>
                    <a:ext cx="1998513" cy="609600"/>
                  </a:xfrm>
                  <a:prstGeom prst="cube">
                    <a:avLst/>
                  </a:prstGeom>
                  <a:solidFill>
                    <a:schemeClr val="accent2">
                      <a:lumMod val="20000"/>
                      <a:lumOff val="8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ube 5"/>
                  <p:cNvSpPr/>
                  <p:nvPr/>
                </p:nvSpPr>
                <p:spPr>
                  <a:xfrm>
                    <a:off x="2029577" y="3741609"/>
                    <a:ext cx="2340567" cy="1058991"/>
                  </a:xfrm>
                  <a:prstGeom prst="cube">
                    <a:avLst/>
                  </a:prstGeom>
                  <a:solidFill>
                    <a:schemeClr val="accent2">
                      <a:lumMod val="40000"/>
                      <a:lumOff val="6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ube 6"/>
                  <p:cNvSpPr/>
                  <p:nvPr/>
                </p:nvSpPr>
                <p:spPr>
                  <a:xfrm>
                    <a:off x="3644669" y="3150669"/>
                    <a:ext cx="2077574" cy="1660526"/>
                  </a:xfrm>
                  <a:prstGeom prst="cub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ube 8"/>
                  <p:cNvSpPr/>
                  <p:nvPr/>
                </p:nvSpPr>
                <p:spPr>
                  <a:xfrm>
                    <a:off x="5289242" y="2438400"/>
                    <a:ext cx="2126274" cy="2362200"/>
                  </a:xfrm>
                  <a:prstGeom prst="cube">
                    <a:avLst/>
                  </a:prstGeom>
                  <a:solidFill>
                    <a:schemeClr val="accent2">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TextBox 15"/>
                <p:cNvSpPr txBox="1"/>
                <p:nvPr/>
              </p:nvSpPr>
              <p:spPr>
                <a:xfrm>
                  <a:off x="1064551" y="5584070"/>
                  <a:ext cx="1600200" cy="369332"/>
                </a:xfrm>
                <a:prstGeom prst="rect">
                  <a:avLst/>
                </a:prstGeom>
                <a:noFill/>
              </p:spPr>
              <p:txBody>
                <a:bodyPr wrap="square" rtlCol="0">
                  <a:spAutoFit/>
                </a:bodyPr>
                <a:lstStyle/>
                <a:p>
                  <a:r>
                    <a:rPr lang="en-US" b="1" dirty="0" smtClean="0"/>
                    <a:t>Standard(s)</a:t>
                  </a:r>
                  <a:endParaRPr lang="en-US" b="1" dirty="0"/>
                </a:p>
              </p:txBody>
            </p:sp>
            <p:sp>
              <p:nvSpPr>
                <p:cNvPr id="17" name="TextBox 16"/>
                <p:cNvSpPr txBox="1"/>
                <p:nvPr/>
              </p:nvSpPr>
              <p:spPr>
                <a:xfrm>
                  <a:off x="2421259" y="5167188"/>
                  <a:ext cx="1691292" cy="923330"/>
                </a:xfrm>
                <a:prstGeom prst="rect">
                  <a:avLst/>
                </a:prstGeom>
                <a:noFill/>
              </p:spPr>
              <p:txBody>
                <a:bodyPr wrap="square" rtlCol="0">
                  <a:spAutoFit/>
                </a:bodyPr>
                <a:lstStyle/>
                <a:p>
                  <a:pPr algn="ctr"/>
                  <a:r>
                    <a:rPr lang="en-US" b="1" dirty="0" smtClean="0"/>
                    <a:t>Mathematical Learning Goals</a:t>
                  </a:r>
                  <a:endParaRPr lang="en-US" b="1" dirty="0"/>
                </a:p>
              </p:txBody>
            </p:sp>
            <p:sp>
              <p:nvSpPr>
                <p:cNvPr id="18" name="TextBox 17"/>
                <p:cNvSpPr txBox="1"/>
                <p:nvPr/>
              </p:nvSpPr>
              <p:spPr>
                <a:xfrm>
                  <a:off x="4036351" y="4986987"/>
                  <a:ext cx="1624477" cy="646331"/>
                </a:xfrm>
                <a:prstGeom prst="rect">
                  <a:avLst/>
                </a:prstGeom>
                <a:noFill/>
              </p:spPr>
              <p:txBody>
                <a:bodyPr wrap="square" rtlCol="0">
                  <a:spAutoFit/>
                </a:bodyPr>
                <a:lstStyle/>
                <a:p>
                  <a:pPr algn="ctr"/>
                  <a:r>
                    <a:rPr lang="en-US" b="1" dirty="0" smtClean="0"/>
                    <a:t>Performance Goals</a:t>
                  </a:r>
                  <a:endParaRPr lang="en-US" b="1" dirty="0"/>
                </a:p>
              </p:txBody>
            </p:sp>
            <p:sp>
              <p:nvSpPr>
                <p:cNvPr id="19" name="TextBox 18"/>
                <p:cNvSpPr txBox="1"/>
                <p:nvPr/>
              </p:nvSpPr>
              <p:spPr>
                <a:xfrm>
                  <a:off x="5737362" y="4358804"/>
                  <a:ext cx="1451652" cy="923330"/>
                </a:xfrm>
                <a:prstGeom prst="rect">
                  <a:avLst/>
                </a:prstGeom>
                <a:noFill/>
              </p:spPr>
              <p:txBody>
                <a:bodyPr wrap="square" rtlCol="0">
                  <a:spAutoFit/>
                </a:bodyPr>
                <a:lstStyle/>
                <a:p>
                  <a:pPr algn="ctr"/>
                  <a:r>
                    <a:rPr lang="en-US" dirty="0" smtClean="0">
                      <a:solidFill>
                        <a:schemeClr val="tx2">
                          <a:lumMod val="40000"/>
                          <a:lumOff val="60000"/>
                        </a:schemeClr>
                      </a:solidFill>
                    </a:rPr>
                    <a:t>Choose/ Create Items</a:t>
                  </a:r>
                  <a:endParaRPr lang="en-US" dirty="0">
                    <a:solidFill>
                      <a:schemeClr val="tx2">
                        <a:lumMod val="40000"/>
                        <a:lumOff val="60000"/>
                      </a:schemeClr>
                    </a:solidFill>
                  </a:endParaRPr>
                </a:p>
              </p:txBody>
            </p:sp>
          </p:grpSp>
          <p:sp>
            <p:nvSpPr>
              <p:cNvPr id="21" name="Cube 20"/>
              <p:cNvSpPr/>
              <p:nvPr/>
            </p:nvSpPr>
            <p:spPr>
              <a:xfrm>
                <a:off x="6428390" y="2748748"/>
                <a:ext cx="2313590" cy="3254797"/>
              </a:xfrm>
              <a:prstGeom prst="cube">
                <a:avLst/>
              </a:prstGeom>
              <a:solidFill>
                <a:schemeClr val="accent2">
                  <a:lumMod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3" name="TextBox 22"/>
            <p:cNvSpPr txBox="1"/>
            <p:nvPr/>
          </p:nvSpPr>
          <p:spPr>
            <a:xfrm>
              <a:off x="6702739" y="3387156"/>
              <a:ext cx="1668111" cy="1200329"/>
            </a:xfrm>
            <a:prstGeom prst="rect">
              <a:avLst/>
            </a:prstGeom>
            <a:noFill/>
          </p:spPr>
          <p:txBody>
            <a:bodyPr wrap="square" rtlCol="0">
              <a:spAutoFit/>
            </a:bodyPr>
            <a:lstStyle/>
            <a:p>
              <a:r>
                <a:rPr lang="en-US" dirty="0" smtClean="0">
                  <a:solidFill>
                    <a:schemeClr val="tx2">
                      <a:lumMod val="40000"/>
                      <a:lumOff val="60000"/>
                    </a:schemeClr>
                  </a:solidFill>
                </a:rPr>
                <a:t>Develop Assessments:</a:t>
              </a:r>
            </a:p>
            <a:p>
              <a:r>
                <a:rPr lang="en-US" dirty="0" smtClean="0">
                  <a:solidFill>
                    <a:schemeClr val="tx2">
                      <a:lumMod val="40000"/>
                      <a:lumOff val="60000"/>
                    </a:schemeClr>
                  </a:solidFill>
                </a:rPr>
                <a:t>Formative and Summative</a:t>
              </a:r>
              <a:endParaRPr lang="en-US" dirty="0">
                <a:solidFill>
                  <a:schemeClr val="tx2">
                    <a:lumMod val="40000"/>
                    <a:lumOff val="60000"/>
                  </a:schemeClr>
                </a:solidFill>
              </a:endParaRPr>
            </a:p>
          </p:txBody>
        </p:sp>
      </p:grpSp>
    </p:spTree>
    <p:extLst>
      <p:ext uri="{BB962C8B-B14F-4D97-AF65-F5344CB8AC3E}">
        <p14:creationId xmlns:p14="http://schemas.microsoft.com/office/powerpoint/2010/main" val="1101135651"/>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Aligned System of Assessments</a:t>
            </a:r>
          </a:p>
        </p:txBody>
      </p:sp>
      <p:sp>
        <p:nvSpPr>
          <p:cNvPr id="4" name="Slide Number Placeholder 3"/>
          <p:cNvSpPr>
            <a:spLocks noGrp="1"/>
          </p:cNvSpPr>
          <p:nvPr>
            <p:ph type="sldNum" sz="quarter" idx="12"/>
          </p:nvPr>
        </p:nvSpPr>
        <p:spPr/>
        <p:txBody>
          <a:bodyPr/>
          <a:lstStyle/>
          <a:p>
            <a:fld id="{86D2451E-3285-438B-B188-C22B2A012BF6}" type="slidenum">
              <a:rPr lang="en-US" smtClean="0"/>
              <a:pPr/>
              <a:t>66</a:t>
            </a:fld>
            <a:endParaRPr lang="en-US" dirty="0"/>
          </a:p>
        </p:txBody>
      </p:sp>
      <p:sp>
        <p:nvSpPr>
          <p:cNvPr id="8" name="TextBox 7"/>
          <p:cNvSpPr txBox="1"/>
          <p:nvPr/>
        </p:nvSpPr>
        <p:spPr>
          <a:xfrm>
            <a:off x="152400" y="1143000"/>
            <a:ext cx="8839200" cy="4893647"/>
          </a:xfrm>
          <a:prstGeom prst="rect">
            <a:avLst/>
          </a:prstGeom>
          <a:noFill/>
        </p:spPr>
        <p:txBody>
          <a:bodyPr wrap="square" rtlCol="0">
            <a:spAutoFit/>
          </a:bodyPr>
          <a:lstStyle/>
          <a:p>
            <a:r>
              <a:rPr lang="en-US" sz="2400" dirty="0" smtClean="0"/>
              <a:t>For each assessment developed:</a:t>
            </a:r>
            <a:endParaRPr lang="en-US" sz="2400" dirty="0"/>
          </a:p>
          <a:p>
            <a:endParaRPr lang="en-US" sz="2400" dirty="0"/>
          </a:p>
          <a:p>
            <a:pPr marL="457200" indent="-457200">
              <a:buFont typeface="+mj-lt"/>
              <a:buAutoNum type="arabicPeriod"/>
            </a:pPr>
            <a:r>
              <a:rPr lang="en-US" sz="2400" dirty="0" smtClean="0"/>
              <a:t>Think about the intent </a:t>
            </a:r>
            <a:r>
              <a:rPr lang="en-US" sz="2400" dirty="0"/>
              <a:t>of </a:t>
            </a:r>
            <a:r>
              <a:rPr lang="en-US" sz="2400" dirty="0" smtClean="0"/>
              <a:t>each </a:t>
            </a:r>
            <a:r>
              <a:rPr lang="en-US" sz="2400" dirty="0"/>
              <a:t>a</a:t>
            </a:r>
            <a:r>
              <a:rPr lang="en-US" sz="2400" dirty="0" smtClean="0"/>
              <a:t>ssessment</a:t>
            </a:r>
            <a:endParaRPr lang="en-US" sz="2400" dirty="0"/>
          </a:p>
          <a:p>
            <a:pPr marL="914400" lvl="1" indent="-457200">
              <a:buFont typeface="Arial" panose="020B0604020202020204" pitchFamily="34" charset="0"/>
              <a:buChar char="•"/>
            </a:pPr>
            <a:r>
              <a:rPr lang="en-US" sz="2400" dirty="0"/>
              <a:t>Summative</a:t>
            </a:r>
          </a:p>
          <a:p>
            <a:pPr marL="914400" lvl="1" indent="-457200">
              <a:buFont typeface="Arial" panose="020B0604020202020204" pitchFamily="34" charset="0"/>
              <a:buChar char="•"/>
            </a:pPr>
            <a:r>
              <a:rPr lang="en-US" sz="2400" dirty="0"/>
              <a:t>Formative</a:t>
            </a:r>
          </a:p>
          <a:p>
            <a:pPr marL="914400" lvl="1" indent="-457200">
              <a:buFont typeface="+mj-lt"/>
              <a:buAutoNum type="arabicPeriod"/>
            </a:pPr>
            <a:endParaRPr lang="en-US" sz="2400" dirty="0"/>
          </a:p>
          <a:p>
            <a:pPr marL="457200" indent="-457200">
              <a:buFont typeface="+mj-lt"/>
              <a:buAutoNum type="arabicPeriod"/>
            </a:pPr>
            <a:r>
              <a:rPr lang="en-US" sz="2400" dirty="0" smtClean="0"/>
              <a:t>Think about the content </a:t>
            </a:r>
            <a:r>
              <a:rPr lang="en-US" sz="2400" dirty="0"/>
              <a:t>and </a:t>
            </a:r>
            <a:r>
              <a:rPr lang="en-US" sz="2400" dirty="0" smtClean="0"/>
              <a:t>structure </a:t>
            </a:r>
            <a:r>
              <a:rPr lang="en-US" sz="2400" dirty="0"/>
              <a:t>of </a:t>
            </a:r>
            <a:r>
              <a:rPr lang="en-US" sz="2400" dirty="0" smtClean="0"/>
              <a:t>each assessments</a:t>
            </a:r>
          </a:p>
          <a:p>
            <a:pPr marL="457200" indent="-457200">
              <a:buFont typeface="+mj-lt"/>
              <a:buAutoNum type="arabicPeriod"/>
            </a:pPr>
            <a:endParaRPr lang="en-US" sz="2400" dirty="0"/>
          </a:p>
          <a:p>
            <a:pPr marL="457200" indent="-457200">
              <a:buFont typeface="+mj-lt"/>
              <a:buAutoNum type="arabicPeriod"/>
            </a:pPr>
            <a:r>
              <a:rPr lang="en-US" sz="2400" dirty="0" smtClean="0"/>
              <a:t>Choose items for each assessment</a:t>
            </a:r>
            <a:endParaRPr lang="en-US" sz="2400" dirty="0"/>
          </a:p>
          <a:p>
            <a:pPr marL="457200" indent="-457200">
              <a:buFont typeface="+mj-lt"/>
              <a:buAutoNum type="arabicPeriod"/>
            </a:pPr>
            <a:endParaRPr lang="en-US" sz="2400" dirty="0"/>
          </a:p>
          <a:p>
            <a:pPr marL="457200" indent="-457200">
              <a:buFont typeface="+mj-lt"/>
              <a:buAutoNum type="arabicPeriod"/>
            </a:pPr>
            <a:r>
              <a:rPr lang="en-US" sz="2400" dirty="0" smtClean="0"/>
              <a:t>Think about what analysis you will want following each assessment</a:t>
            </a:r>
            <a:endParaRPr lang="en-US" sz="2400" dirty="0"/>
          </a:p>
          <a:p>
            <a:pPr marL="285750" indent="-285750">
              <a:buFont typeface="Arial" panose="020B0604020202020204" pitchFamily="34" charset="0"/>
              <a:buChar char="•"/>
            </a:pPr>
            <a:endParaRPr lang="en-US" sz="2400" dirty="0"/>
          </a:p>
        </p:txBody>
      </p:sp>
    </p:spTree>
    <p:extLst>
      <p:ext uri="{BB962C8B-B14F-4D97-AF65-F5344CB8AC3E}">
        <p14:creationId xmlns:p14="http://schemas.microsoft.com/office/powerpoint/2010/main" val="3333225850"/>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16787" y="241644"/>
            <a:ext cx="8610600" cy="914400"/>
          </a:xfrm>
        </p:spPr>
        <p:txBody>
          <a:bodyPr>
            <a:normAutofit/>
          </a:bodyPr>
          <a:lstStyle/>
          <a:p>
            <a:r>
              <a:rPr lang="en-US" dirty="0" smtClean="0"/>
              <a:t>Content and Structure of an Assessment</a:t>
            </a:r>
            <a:endParaRPr lang="en-US" dirty="0"/>
          </a:p>
        </p:txBody>
      </p:sp>
      <p:sp>
        <p:nvSpPr>
          <p:cNvPr id="4" name="Slide Number Placeholder 3"/>
          <p:cNvSpPr>
            <a:spLocks noGrp="1"/>
          </p:cNvSpPr>
          <p:nvPr>
            <p:ph type="sldNum" sz="quarter" idx="12"/>
          </p:nvPr>
        </p:nvSpPr>
        <p:spPr/>
        <p:txBody>
          <a:bodyPr/>
          <a:lstStyle/>
          <a:p>
            <a:fld id="{86D2451E-3285-438B-B188-C22B2A012BF6}" type="slidenum">
              <a:rPr lang="en-US" smtClean="0"/>
              <a:pPr/>
              <a:t>67</a:t>
            </a:fld>
            <a:endParaRPr lang="en-US" dirty="0"/>
          </a:p>
        </p:txBody>
      </p:sp>
      <p:grpSp>
        <p:nvGrpSpPr>
          <p:cNvPr id="5" name="Group 4"/>
          <p:cNvGrpSpPr/>
          <p:nvPr/>
        </p:nvGrpSpPr>
        <p:grpSpPr>
          <a:xfrm>
            <a:off x="671208" y="1447800"/>
            <a:ext cx="7916694" cy="4343400"/>
            <a:chOff x="990600" y="1676400"/>
            <a:chExt cx="5029200" cy="3352800"/>
          </a:xfrm>
        </p:grpSpPr>
        <p:sp>
          <p:nvSpPr>
            <p:cNvPr id="6" name="Rectangle 5"/>
            <p:cNvSpPr/>
            <p:nvPr/>
          </p:nvSpPr>
          <p:spPr>
            <a:xfrm>
              <a:off x="990600" y="1676400"/>
              <a:ext cx="1676400" cy="1676400"/>
            </a:xfrm>
            <a:prstGeom prst="rect">
              <a:avLst/>
            </a:prstGeom>
            <a:solidFill>
              <a:srgbClr val="FF0F00"/>
            </a:solidFill>
            <a:ln w="15875" cap="flat" cmpd="sng" algn="ctr">
              <a:solidFill>
                <a:srgbClr val="000000">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Open Sans"/>
                <a:ea typeface="+mn-ea"/>
                <a:cs typeface="+mn-cs"/>
              </a:endParaRPr>
            </a:p>
          </p:txBody>
        </p:sp>
        <p:sp>
          <p:nvSpPr>
            <p:cNvPr id="7" name="Oval 6"/>
            <p:cNvSpPr/>
            <p:nvPr/>
          </p:nvSpPr>
          <p:spPr>
            <a:xfrm>
              <a:off x="2286000" y="2133600"/>
              <a:ext cx="762000" cy="762000"/>
            </a:xfrm>
            <a:prstGeom prst="ellipse">
              <a:avLst/>
            </a:prstGeom>
            <a:solidFill>
              <a:srgbClr val="1B365D">
                <a:lumMod val="60000"/>
                <a:lumOff val="40000"/>
              </a:srgbClr>
            </a:solidFill>
            <a:ln w="158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Open Sans"/>
                <a:ea typeface="+mn-ea"/>
                <a:cs typeface="+mn-cs"/>
              </a:endParaRPr>
            </a:p>
          </p:txBody>
        </p:sp>
        <p:sp>
          <p:nvSpPr>
            <p:cNvPr id="8" name="Rectangle 7"/>
            <p:cNvSpPr/>
            <p:nvPr/>
          </p:nvSpPr>
          <p:spPr>
            <a:xfrm>
              <a:off x="2667000" y="1676400"/>
              <a:ext cx="1676400" cy="1676400"/>
            </a:xfrm>
            <a:prstGeom prst="rect">
              <a:avLst/>
            </a:prstGeom>
            <a:solidFill>
              <a:srgbClr val="1B365D">
                <a:lumMod val="60000"/>
                <a:lumOff val="40000"/>
              </a:srgbClr>
            </a:solidFill>
            <a:ln w="158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Open Sans"/>
                <a:ea typeface="+mn-ea"/>
                <a:cs typeface="+mn-cs"/>
              </a:endParaRPr>
            </a:p>
          </p:txBody>
        </p:sp>
        <p:sp>
          <p:nvSpPr>
            <p:cNvPr id="9" name="Oval 8"/>
            <p:cNvSpPr/>
            <p:nvPr/>
          </p:nvSpPr>
          <p:spPr>
            <a:xfrm>
              <a:off x="3124200" y="2987675"/>
              <a:ext cx="762000" cy="762000"/>
            </a:xfrm>
            <a:prstGeom prst="ellipse">
              <a:avLst/>
            </a:prstGeom>
            <a:solidFill>
              <a:srgbClr val="FF0000"/>
            </a:solidFill>
            <a:ln w="158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Open Sans"/>
                <a:ea typeface="+mn-ea"/>
                <a:cs typeface="+mn-cs"/>
              </a:endParaRPr>
            </a:p>
          </p:txBody>
        </p:sp>
        <p:sp>
          <p:nvSpPr>
            <p:cNvPr id="10" name="Rectangle 9"/>
            <p:cNvSpPr/>
            <p:nvPr/>
          </p:nvSpPr>
          <p:spPr>
            <a:xfrm>
              <a:off x="4343400" y="1676400"/>
              <a:ext cx="1676400" cy="1676400"/>
            </a:xfrm>
            <a:prstGeom prst="rect">
              <a:avLst/>
            </a:prstGeom>
            <a:solidFill>
              <a:srgbClr val="FF0F00"/>
            </a:solidFill>
            <a:ln w="158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Open Sans"/>
                <a:ea typeface="+mn-ea"/>
                <a:cs typeface="+mn-cs"/>
              </a:endParaRPr>
            </a:p>
          </p:txBody>
        </p:sp>
        <p:sp>
          <p:nvSpPr>
            <p:cNvPr id="11" name="Rectangle 10"/>
            <p:cNvSpPr/>
            <p:nvPr/>
          </p:nvSpPr>
          <p:spPr>
            <a:xfrm>
              <a:off x="990600" y="3352800"/>
              <a:ext cx="1676400" cy="1676400"/>
            </a:xfrm>
            <a:prstGeom prst="rect">
              <a:avLst/>
            </a:prstGeom>
            <a:solidFill>
              <a:srgbClr val="1B365D">
                <a:lumMod val="60000"/>
                <a:lumOff val="40000"/>
              </a:srgbClr>
            </a:solidFill>
            <a:ln w="158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Open Sans"/>
                <a:ea typeface="+mn-ea"/>
                <a:cs typeface="+mn-cs"/>
              </a:endParaRPr>
            </a:p>
          </p:txBody>
        </p:sp>
        <p:sp>
          <p:nvSpPr>
            <p:cNvPr id="12" name="Oval 11"/>
            <p:cNvSpPr/>
            <p:nvPr/>
          </p:nvSpPr>
          <p:spPr>
            <a:xfrm>
              <a:off x="3962400" y="2133600"/>
              <a:ext cx="762000" cy="762000"/>
            </a:xfrm>
            <a:prstGeom prst="ellipse">
              <a:avLst/>
            </a:prstGeom>
            <a:solidFill>
              <a:srgbClr val="FF0000"/>
            </a:solidFill>
            <a:ln w="158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Open Sans"/>
                <a:ea typeface="+mn-ea"/>
                <a:cs typeface="+mn-cs"/>
              </a:endParaRPr>
            </a:p>
          </p:txBody>
        </p:sp>
        <p:sp>
          <p:nvSpPr>
            <p:cNvPr id="13" name="Oval 12"/>
            <p:cNvSpPr/>
            <p:nvPr/>
          </p:nvSpPr>
          <p:spPr>
            <a:xfrm>
              <a:off x="1447800" y="2971800"/>
              <a:ext cx="762000" cy="762000"/>
            </a:xfrm>
            <a:prstGeom prst="ellipse">
              <a:avLst/>
            </a:prstGeom>
            <a:solidFill>
              <a:srgbClr val="FF0000"/>
            </a:solidFill>
            <a:ln w="158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Open Sans"/>
                <a:ea typeface="+mn-ea"/>
                <a:cs typeface="+mn-cs"/>
              </a:endParaRPr>
            </a:p>
          </p:txBody>
        </p:sp>
        <p:sp>
          <p:nvSpPr>
            <p:cNvPr id="14" name="Oval 13"/>
            <p:cNvSpPr/>
            <p:nvPr/>
          </p:nvSpPr>
          <p:spPr>
            <a:xfrm>
              <a:off x="4800600" y="2987675"/>
              <a:ext cx="762000" cy="762000"/>
            </a:xfrm>
            <a:prstGeom prst="ellipse">
              <a:avLst/>
            </a:prstGeom>
            <a:solidFill>
              <a:srgbClr val="1B365D">
                <a:lumMod val="60000"/>
                <a:lumOff val="40000"/>
              </a:srgbClr>
            </a:solidFill>
            <a:ln w="158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Open Sans"/>
                <a:ea typeface="+mn-ea"/>
                <a:cs typeface="+mn-cs"/>
              </a:endParaRPr>
            </a:p>
          </p:txBody>
        </p:sp>
        <p:sp>
          <p:nvSpPr>
            <p:cNvPr id="15" name="Rectangle 14"/>
            <p:cNvSpPr/>
            <p:nvPr/>
          </p:nvSpPr>
          <p:spPr>
            <a:xfrm>
              <a:off x="2667000" y="3352800"/>
              <a:ext cx="1676400" cy="1676400"/>
            </a:xfrm>
            <a:prstGeom prst="rect">
              <a:avLst/>
            </a:prstGeom>
            <a:solidFill>
              <a:srgbClr val="FF0F00"/>
            </a:solidFill>
            <a:ln w="158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Open Sans"/>
                <a:ea typeface="+mn-ea"/>
                <a:cs typeface="+mn-cs"/>
              </a:endParaRPr>
            </a:p>
          </p:txBody>
        </p:sp>
        <p:sp>
          <p:nvSpPr>
            <p:cNvPr id="16" name="Oval 15"/>
            <p:cNvSpPr/>
            <p:nvPr/>
          </p:nvSpPr>
          <p:spPr>
            <a:xfrm>
              <a:off x="2209800" y="3886200"/>
              <a:ext cx="762000" cy="762000"/>
            </a:xfrm>
            <a:prstGeom prst="ellipse">
              <a:avLst/>
            </a:prstGeom>
            <a:solidFill>
              <a:srgbClr val="1B365D">
                <a:lumMod val="60000"/>
                <a:lumOff val="40000"/>
              </a:srgbClr>
            </a:solidFill>
            <a:ln w="158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Open Sans"/>
                <a:ea typeface="+mn-ea"/>
                <a:cs typeface="+mn-cs"/>
              </a:endParaRPr>
            </a:p>
          </p:txBody>
        </p:sp>
        <p:sp>
          <p:nvSpPr>
            <p:cNvPr id="17" name="Rectangle 16"/>
            <p:cNvSpPr/>
            <p:nvPr/>
          </p:nvSpPr>
          <p:spPr>
            <a:xfrm>
              <a:off x="4343400" y="3352800"/>
              <a:ext cx="1676400" cy="1676400"/>
            </a:xfrm>
            <a:prstGeom prst="rect">
              <a:avLst/>
            </a:prstGeom>
            <a:solidFill>
              <a:srgbClr val="1B365D">
                <a:lumMod val="60000"/>
                <a:lumOff val="40000"/>
              </a:srgbClr>
            </a:solidFill>
            <a:ln w="158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Open Sans"/>
                <a:ea typeface="+mn-ea"/>
                <a:cs typeface="+mn-cs"/>
              </a:endParaRPr>
            </a:p>
          </p:txBody>
        </p:sp>
        <p:sp>
          <p:nvSpPr>
            <p:cNvPr id="18" name="Oval 17"/>
            <p:cNvSpPr/>
            <p:nvPr/>
          </p:nvSpPr>
          <p:spPr>
            <a:xfrm>
              <a:off x="3986719" y="3886200"/>
              <a:ext cx="762000" cy="762000"/>
            </a:xfrm>
            <a:prstGeom prst="ellipse">
              <a:avLst/>
            </a:prstGeom>
            <a:solidFill>
              <a:srgbClr val="FF0F00"/>
            </a:solidFill>
            <a:ln w="1587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Open Sans"/>
                <a:ea typeface="+mn-ea"/>
                <a:cs typeface="+mn-cs"/>
              </a:endParaRPr>
            </a:p>
          </p:txBody>
        </p:sp>
      </p:grpSp>
      <p:sp>
        <p:nvSpPr>
          <p:cNvPr id="20" name="TextBox 19"/>
          <p:cNvSpPr txBox="1"/>
          <p:nvPr/>
        </p:nvSpPr>
        <p:spPr>
          <a:xfrm>
            <a:off x="995181" y="1997292"/>
            <a:ext cx="1647242" cy="1015663"/>
          </a:xfrm>
          <a:prstGeom prst="rect">
            <a:avLst/>
          </a:prstGeom>
          <a:noFill/>
        </p:spPr>
        <p:txBody>
          <a:bodyPr wrap="square" rtlCol="0">
            <a:spAutoFit/>
          </a:bodyPr>
          <a:lstStyle/>
          <a:p>
            <a:pPr algn="ctr"/>
            <a:r>
              <a:rPr lang="en-US" sz="2000" dirty="0" smtClean="0">
                <a:solidFill>
                  <a:schemeClr val="bg1"/>
                </a:solidFill>
              </a:rPr>
              <a:t>What is the targeted standard(s)?</a:t>
            </a:r>
            <a:endParaRPr lang="en-US" sz="2000" dirty="0">
              <a:solidFill>
                <a:schemeClr val="bg1"/>
              </a:solidFill>
            </a:endParaRPr>
          </a:p>
        </p:txBody>
      </p:sp>
      <p:sp>
        <p:nvSpPr>
          <p:cNvPr id="21" name="TextBox 20"/>
          <p:cNvSpPr txBox="1"/>
          <p:nvPr/>
        </p:nvSpPr>
        <p:spPr>
          <a:xfrm>
            <a:off x="3764985" y="3743190"/>
            <a:ext cx="2050710" cy="2031325"/>
          </a:xfrm>
          <a:prstGeom prst="rect">
            <a:avLst/>
          </a:prstGeom>
          <a:noFill/>
        </p:spPr>
        <p:txBody>
          <a:bodyPr wrap="square" rtlCol="0">
            <a:spAutoFit/>
          </a:bodyPr>
          <a:lstStyle/>
          <a:p>
            <a:pPr algn="ctr"/>
            <a:r>
              <a:rPr lang="en-US" dirty="0">
                <a:solidFill>
                  <a:schemeClr val="bg1"/>
                </a:solidFill>
              </a:rPr>
              <a:t>What components of the  </a:t>
            </a:r>
            <a:r>
              <a:rPr lang="en-US" dirty="0" smtClean="0">
                <a:solidFill>
                  <a:schemeClr val="bg1"/>
                </a:solidFill>
              </a:rPr>
              <a:t>Performance Goals do </a:t>
            </a:r>
            <a:r>
              <a:rPr lang="en-US" dirty="0">
                <a:solidFill>
                  <a:schemeClr val="bg1"/>
                </a:solidFill>
              </a:rPr>
              <a:t>I want my students to display mastery of now?</a:t>
            </a:r>
          </a:p>
        </p:txBody>
      </p:sp>
      <p:sp>
        <p:nvSpPr>
          <p:cNvPr id="22" name="TextBox 21"/>
          <p:cNvSpPr txBox="1"/>
          <p:nvPr/>
        </p:nvSpPr>
        <p:spPr>
          <a:xfrm>
            <a:off x="671208" y="4133633"/>
            <a:ext cx="2638897" cy="1015663"/>
          </a:xfrm>
          <a:prstGeom prst="rect">
            <a:avLst/>
          </a:prstGeom>
          <a:noFill/>
        </p:spPr>
        <p:txBody>
          <a:bodyPr wrap="square" rtlCol="0">
            <a:spAutoFit/>
          </a:bodyPr>
          <a:lstStyle/>
          <a:p>
            <a:pPr algn="ctr"/>
            <a:r>
              <a:rPr lang="en-US" sz="2000" dirty="0" smtClean="0">
                <a:solidFill>
                  <a:schemeClr val="bg1"/>
                </a:solidFill>
              </a:rPr>
              <a:t>Am I collecting evidence of learning from multiple levels?</a:t>
            </a:r>
            <a:endParaRPr lang="en-US" sz="2000" dirty="0">
              <a:solidFill>
                <a:schemeClr val="bg1"/>
              </a:solidFill>
            </a:endParaRPr>
          </a:p>
        </p:txBody>
      </p:sp>
      <p:sp>
        <p:nvSpPr>
          <p:cNvPr id="23" name="TextBox 22"/>
          <p:cNvSpPr txBox="1"/>
          <p:nvPr/>
        </p:nvSpPr>
        <p:spPr>
          <a:xfrm>
            <a:off x="6444831" y="1740443"/>
            <a:ext cx="1647242" cy="1015663"/>
          </a:xfrm>
          <a:prstGeom prst="rect">
            <a:avLst/>
          </a:prstGeom>
          <a:noFill/>
        </p:spPr>
        <p:txBody>
          <a:bodyPr wrap="square" rtlCol="0">
            <a:spAutoFit/>
          </a:bodyPr>
          <a:lstStyle/>
          <a:p>
            <a:pPr algn="ctr"/>
            <a:r>
              <a:rPr lang="en-US" sz="2000" dirty="0">
                <a:solidFill>
                  <a:schemeClr val="bg1"/>
                </a:solidFill>
              </a:rPr>
              <a:t>What </a:t>
            </a:r>
            <a:r>
              <a:rPr lang="en-US" sz="2000" dirty="0" smtClean="0">
                <a:solidFill>
                  <a:schemeClr val="bg1"/>
                </a:solidFill>
              </a:rPr>
              <a:t>items are available?</a:t>
            </a:r>
            <a:endParaRPr lang="en-US" sz="2000" dirty="0">
              <a:solidFill>
                <a:schemeClr val="bg1"/>
              </a:solidFill>
            </a:endParaRPr>
          </a:p>
        </p:txBody>
      </p:sp>
      <p:sp>
        <p:nvSpPr>
          <p:cNvPr id="24" name="TextBox 23"/>
          <p:cNvSpPr txBox="1"/>
          <p:nvPr/>
        </p:nvSpPr>
        <p:spPr>
          <a:xfrm>
            <a:off x="6667675" y="3860897"/>
            <a:ext cx="1647242" cy="1323439"/>
          </a:xfrm>
          <a:prstGeom prst="rect">
            <a:avLst/>
          </a:prstGeom>
          <a:noFill/>
        </p:spPr>
        <p:txBody>
          <a:bodyPr wrap="square" rtlCol="0">
            <a:spAutoFit/>
          </a:bodyPr>
          <a:lstStyle/>
          <a:p>
            <a:pPr algn="ctr"/>
            <a:r>
              <a:rPr lang="en-US" sz="2000" dirty="0">
                <a:solidFill>
                  <a:schemeClr val="bg1"/>
                </a:solidFill>
              </a:rPr>
              <a:t>Will this generate the data that I really need?</a:t>
            </a:r>
          </a:p>
        </p:txBody>
      </p:sp>
      <p:sp>
        <p:nvSpPr>
          <p:cNvPr id="25" name="TextBox 24"/>
          <p:cNvSpPr txBox="1"/>
          <p:nvPr/>
        </p:nvSpPr>
        <p:spPr>
          <a:xfrm>
            <a:off x="3172161" y="1541994"/>
            <a:ext cx="2281014" cy="1631216"/>
          </a:xfrm>
          <a:prstGeom prst="rect">
            <a:avLst/>
          </a:prstGeom>
          <a:noFill/>
        </p:spPr>
        <p:txBody>
          <a:bodyPr wrap="square" rtlCol="0">
            <a:spAutoFit/>
          </a:bodyPr>
          <a:lstStyle/>
          <a:p>
            <a:pPr algn="ctr"/>
            <a:r>
              <a:rPr lang="en-US" sz="2000" dirty="0" smtClean="0">
                <a:solidFill>
                  <a:schemeClr val="bg1"/>
                </a:solidFill>
              </a:rPr>
              <a:t>Which </a:t>
            </a:r>
            <a:r>
              <a:rPr lang="en-US" sz="2000" dirty="0">
                <a:solidFill>
                  <a:schemeClr val="bg1"/>
                </a:solidFill>
              </a:rPr>
              <a:t>Mathematical Learning </a:t>
            </a:r>
            <a:r>
              <a:rPr lang="en-US" sz="2000" dirty="0" smtClean="0">
                <a:solidFill>
                  <a:schemeClr val="bg1"/>
                </a:solidFill>
              </a:rPr>
              <a:t>Goals are being assessed?</a:t>
            </a:r>
            <a:endParaRPr lang="en-US" sz="2000" dirty="0">
              <a:solidFill>
                <a:schemeClr val="bg1"/>
              </a:solidFill>
            </a:endParaRPr>
          </a:p>
        </p:txBody>
      </p:sp>
    </p:spTree>
    <p:extLst>
      <p:ext uri="{BB962C8B-B14F-4D97-AF65-F5344CB8AC3E}">
        <p14:creationId xmlns:p14="http://schemas.microsoft.com/office/powerpoint/2010/main" val="2208734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P spid="24" grpId="0"/>
      <p:bldP spid="25"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Guided by the type of assessment (formative vs summative)</a:t>
            </a:r>
          </a:p>
          <a:p>
            <a:r>
              <a:rPr lang="en-US" dirty="0" smtClean="0"/>
              <a:t>Guided by the answers to the questions from “content and structure”</a:t>
            </a:r>
          </a:p>
          <a:p>
            <a:pPr lvl="1"/>
            <a:r>
              <a:rPr lang="en-US" sz="2400" dirty="0"/>
              <a:t>Which Mathematical Learning Goals are being assessed</a:t>
            </a:r>
            <a:r>
              <a:rPr lang="en-US" sz="2400" dirty="0" smtClean="0"/>
              <a:t>?</a:t>
            </a:r>
          </a:p>
          <a:p>
            <a:pPr lvl="1"/>
            <a:r>
              <a:rPr lang="en-US" sz="2400" dirty="0"/>
              <a:t>What components of the  Performance Goals do I want my students to display mastery of now?</a:t>
            </a:r>
          </a:p>
          <a:p>
            <a:pPr lvl="1"/>
            <a:r>
              <a:rPr lang="en-US" sz="2400" dirty="0"/>
              <a:t>Am I collecting evidence of learning from multiple levels</a:t>
            </a:r>
            <a:r>
              <a:rPr lang="en-US" sz="2400" dirty="0" smtClean="0"/>
              <a:t>?</a:t>
            </a:r>
            <a:endParaRPr lang="en-US" sz="2400" dirty="0"/>
          </a:p>
        </p:txBody>
      </p:sp>
      <p:sp>
        <p:nvSpPr>
          <p:cNvPr id="3" name="Title 2"/>
          <p:cNvSpPr>
            <a:spLocks noGrp="1"/>
          </p:cNvSpPr>
          <p:nvPr>
            <p:ph type="title"/>
          </p:nvPr>
        </p:nvSpPr>
        <p:spPr/>
        <p:txBody>
          <a:bodyPr/>
          <a:lstStyle/>
          <a:p>
            <a:r>
              <a:rPr lang="en-US" dirty="0" smtClean="0"/>
              <a:t>Choosing Items</a:t>
            </a:r>
            <a:endParaRPr lang="en-US" dirty="0"/>
          </a:p>
        </p:txBody>
      </p:sp>
      <p:sp>
        <p:nvSpPr>
          <p:cNvPr id="4" name="Slide Number Placeholder 3"/>
          <p:cNvSpPr>
            <a:spLocks noGrp="1"/>
          </p:cNvSpPr>
          <p:nvPr>
            <p:ph type="sldNum" sz="quarter" idx="12"/>
          </p:nvPr>
        </p:nvSpPr>
        <p:spPr/>
        <p:txBody>
          <a:bodyPr/>
          <a:lstStyle/>
          <a:p>
            <a:fld id="{86D2451E-3285-438B-B188-C22B2A012BF6}" type="slidenum">
              <a:rPr lang="en-US" smtClean="0"/>
              <a:pPr/>
              <a:t>68</a:t>
            </a:fld>
            <a:endParaRPr lang="en-US" dirty="0"/>
          </a:p>
        </p:txBody>
      </p:sp>
    </p:spTree>
    <p:extLst>
      <p:ext uri="{BB962C8B-B14F-4D97-AF65-F5344CB8AC3E}">
        <p14:creationId xmlns:p14="http://schemas.microsoft.com/office/powerpoint/2010/main" val="345205040"/>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marL="0" indent="0">
              <a:buNone/>
            </a:pPr>
            <a:r>
              <a:rPr lang="en-US" sz="2800" dirty="0" smtClean="0">
                <a:solidFill>
                  <a:srgbClr val="FF0000"/>
                </a:solidFill>
              </a:rPr>
              <a:t>Is the assessment developed in a way so that the following can be answered?</a:t>
            </a:r>
          </a:p>
          <a:p>
            <a:endParaRPr lang="en-US" dirty="0"/>
          </a:p>
          <a:p>
            <a:r>
              <a:rPr lang="en-US" dirty="0" smtClean="0"/>
              <a:t>What data will the assessment generate?  Is this the right data?</a:t>
            </a:r>
            <a:endParaRPr lang="en-US" dirty="0"/>
          </a:p>
          <a:p>
            <a:r>
              <a:rPr lang="en-US" dirty="0"/>
              <a:t>How </a:t>
            </a:r>
            <a:r>
              <a:rPr lang="en-US" dirty="0" smtClean="0"/>
              <a:t>will </a:t>
            </a:r>
            <a:r>
              <a:rPr lang="en-US" dirty="0"/>
              <a:t>it </a:t>
            </a:r>
            <a:r>
              <a:rPr lang="en-US" dirty="0" smtClean="0"/>
              <a:t>be analyzed</a:t>
            </a:r>
            <a:r>
              <a:rPr lang="en-US" dirty="0"/>
              <a:t>?</a:t>
            </a:r>
          </a:p>
          <a:p>
            <a:pPr lvl="1"/>
            <a:r>
              <a:rPr lang="en-US" dirty="0"/>
              <a:t>On which questions did students perform well?  Why?</a:t>
            </a:r>
          </a:p>
          <a:p>
            <a:pPr lvl="1"/>
            <a:r>
              <a:rPr lang="en-US" dirty="0"/>
              <a:t>On which questions did students perform poorly?  Why?</a:t>
            </a:r>
          </a:p>
          <a:p>
            <a:pPr lvl="2"/>
            <a:r>
              <a:rPr lang="en-US" dirty="0"/>
              <a:t>Were there issues with poorly written questions, questions not really aligned to standards, multiple correct answers, a lack of preparation</a:t>
            </a:r>
            <a:r>
              <a:rPr lang="en-US" dirty="0" smtClean="0"/>
              <a:t>…</a:t>
            </a:r>
          </a:p>
          <a:p>
            <a:r>
              <a:rPr lang="en-US" dirty="0" smtClean="0"/>
              <a:t>How will my instruction change as a result of the data?</a:t>
            </a:r>
            <a:endParaRPr lang="en-US" dirty="0"/>
          </a:p>
          <a:p>
            <a:endParaRPr lang="en-US" dirty="0"/>
          </a:p>
          <a:p>
            <a:endParaRPr lang="en-US" dirty="0"/>
          </a:p>
          <a:p>
            <a:endParaRPr lang="en-US" dirty="0"/>
          </a:p>
        </p:txBody>
      </p:sp>
      <p:sp>
        <p:nvSpPr>
          <p:cNvPr id="3" name="Title 2"/>
          <p:cNvSpPr>
            <a:spLocks noGrp="1"/>
          </p:cNvSpPr>
          <p:nvPr>
            <p:ph type="title"/>
          </p:nvPr>
        </p:nvSpPr>
        <p:spPr/>
        <p:txBody>
          <a:bodyPr>
            <a:normAutofit/>
          </a:bodyPr>
          <a:lstStyle/>
          <a:p>
            <a:r>
              <a:rPr lang="en-US" dirty="0"/>
              <a:t>Analysis of Assessment</a:t>
            </a:r>
          </a:p>
        </p:txBody>
      </p:sp>
      <p:sp>
        <p:nvSpPr>
          <p:cNvPr id="4" name="Slide Number Placeholder 3"/>
          <p:cNvSpPr>
            <a:spLocks noGrp="1"/>
          </p:cNvSpPr>
          <p:nvPr>
            <p:ph type="sldNum" sz="quarter" idx="12"/>
          </p:nvPr>
        </p:nvSpPr>
        <p:spPr/>
        <p:txBody>
          <a:bodyPr/>
          <a:lstStyle/>
          <a:p>
            <a:fld id="{86D2451E-3285-438B-B188-C22B2A012BF6}" type="slidenum">
              <a:rPr lang="en-US" smtClean="0"/>
              <a:pPr/>
              <a:t>69</a:t>
            </a:fld>
            <a:endParaRPr lang="en-US" dirty="0"/>
          </a:p>
        </p:txBody>
      </p:sp>
    </p:spTree>
    <p:extLst>
      <p:ext uri="{BB962C8B-B14F-4D97-AF65-F5344CB8AC3E}">
        <p14:creationId xmlns:p14="http://schemas.microsoft.com/office/powerpoint/2010/main" val="835195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Connecting Standards, Assessment, and Instruction</a:t>
            </a:r>
          </a:p>
        </p:txBody>
      </p:sp>
    </p:spTree>
    <p:extLst>
      <p:ext uri="{BB962C8B-B14F-4D97-AF65-F5344CB8AC3E}">
        <p14:creationId xmlns:p14="http://schemas.microsoft.com/office/powerpoint/2010/main" val="1434599601"/>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dirty="0" smtClean="0"/>
              <a:t>You will have developed </a:t>
            </a:r>
            <a:r>
              <a:rPr lang="en-US" dirty="0"/>
              <a:t>a</a:t>
            </a:r>
            <a:r>
              <a:rPr lang="en-US" dirty="0" smtClean="0"/>
              <a:t>n aligned system of assessments which provides intentional </a:t>
            </a:r>
            <a:r>
              <a:rPr lang="en-US" dirty="0"/>
              <a:t>tracking of students progress over time in order to elicit evidence that students are developing true conceptual understanding of grade level </a:t>
            </a:r>
            <a:r>
              <a:rPr lang="en-US" dirty="0" smtClean="0"/>
              <a:t>mathematics.</a:t>
            </a:r>
          </a:p>
          <a:p>
            <a:pPr marL="0" indent="0">
              <a:buNone/>
            </a:pPr>
            <a:endParaRPr lang="en-US" dirty="0"/>
          </a:p>
          <a:p>
            <a:pPr marL="0" indent="0">
              <a:buNone/>
            </a:pPr>
            <a:r>
              <a:rPr lang="en-US" dirty="0" smtClean="0"/>
              <a:t>They provide </a:t>
            </a:r>
            <a:r>
              <a:rPr lang="en-US" dirty="0"/>
              <a:t>information to drive </a:t>
            </a:r>
            <a:r>
              <a:rPr lang="en-US" dirty="0" smtClean="0"/>
              <a:t>instruction, scaffold </a:t>
            </a:r>
            <a:r>
              <a:rPr lang="en-US" dirty="0"/>
              <a:t>and </a:t>
            </a:r>
            <a:r>
              <a:rPr lang="en-US" dirty="0" smtClean="0"/>
              <a:t>differentiate in order </a:t>
            </a:r>
            <a:r>
              <a:rPr lang="en-US" dirty="0"/>
              <a:t>to drill down to </a:t>
            </a:r>
            <a:r>
              <a:rPr lang="en-US" dirty="0" smtClean="0"/>
              <a:t>concepts </a:t>
            </a:r>
            <a:r>
              <a:rPr lang="en-US" dirty="0"/>
              <a:t>mastered and </a:t>
            </a:r>
            <a:r>
              <a:rPr lang="en-US" dirty="0" smtClean="0"/>
              <a:t>concept </a:t>
            </a:r>
            <a:r>
              <a:rPr lang="en-US" dirty="0"/>
              <a:t>deficits, </a:t>
            </a:r>
            <a:r>
              <a:rPr lang="en-US" dirty="0" smtClean="0"/>
              <a:t>and can be </a:t>
            </a:r>
            <a:r>
              <a:rPr lang="en-US" dirty="0"/>
              <a:t>utilized to give feedback to students, teachers, and parents in a timely manner.</a:t>
            </a:r>
          </a:p>
          <a:p>
            <a:pPr marL="0" indent="0">
              <a:buNone/>
            </a:pPr>
            <a:endParaRPr lang="en-US" dirty="0"/>
          </a:p>
        </p:txBody>
      </p:sp>
      <p:sp>
        <p:nvSpPr>
          <p:cNvPr id="3" name="Title 2"/>
          <p:cNvSpPr>
            <a:spLocks noGrp="1"/>
          </p:cNvSpPr>
          <p:nvPr>
            <p:ph type="title"/>
          </p:nvPr>
        </p:nvSpPr>
        <p:spPr/>
        <p:txBody>
          <a:bodyPr/>
          <a:lstStyle/>
          <a:p>
            <a:r>
              <a:rPr lang="en-US" dirty="0" smtClean="0"/>
              <a:t>Result</a:t>
            </a:r>
            <a:endParaRPr lang="en-US" dirty="0"/>
          </a:p>
        </p:txBody>
      </p:sp>
      <p:sp>
        <p:nvSpPr>
          <p:cNvPr id="4" name="Slide Number Placeholder 3"/>
          <p:cNvSpPr>
            <a:spLocks noGrp="1"/>
          </p:cNvSpPr>
          <p:nvPr>
            <p:ph type="sldNum" sz="quarter" idx="12"/>
          </p:nvPr>
        </p:nvSpPr>
        <p:spPr/>
        <p:txBody>
          <a:bodyPr/>
          <a:lstStyle/>
          <a:p>
            <a:fld id="{86D2451E-3285-438B-B188-C22B2A012BF6}" type="slidenum">
              <a:rPr lang="en-US" smtClean="0"/>
              <a:pPr/>
              <a:t>70</a:t>
            </a:fld>
            <a:endParaRPr lang="en-US" dirty="0"/>
          </a:p>
        </p:txBody>
      </p:sp>
    </p:spTree>
    <p:extLst>
      <p:ext uri="{BB962C8B-B14F-4D97-AF65-F5344CB8AC3E}">
        <p14:creationId xmlns:p14="http://schemas.microsoft.com/office/powerpoint/2010/main" val="2191290493"/>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723900" y="1524000"/>
            <a:ext cx="7467600" cy="3962400"/>
          </a:xfrm>
        </p:spPr>
        <p:txBody>
          <a:bodyPr>
            <a:normAutofit/>
          </a:bodyPr>
          <a:lstStyle/>
          <a:p>
            <a:pPr marL="0" indent="0" algn="ctr">
              <a:buNone/>
            </a:pPr>
            <a:endParaRPr lang="en-US" sz="3200" dirty="0"/>
          </a:p>
          <a:p>
            <a:pPr marL="0" indent="0" algn="ctr">
              <a:buNone/>
            </a:pPr>
            <a:r>
              <a:rPr lang="en-US" sz="3200" dirty="0"/>
              <a:t>“If you don't know where you are going,</a:t>
            </a:r>
            <a:br>
              <a:rPr lang="en-US" sz="3200" dirty="0"/>
            </a:br>
            <a:r>
              <a:rPr lang="en-US" sz="3200" dirty="0"/>
              <a:t>you'll end up someplace else.”</a:t>
            </a:r>
          </a:p>
          <a:p>
            <a:pPr marL="0" indent="0" algn="ctr">
              <a:buNone/>
            </a:pPr>
            <a:endParaRPr lang="nl-NL" sz="3200" dirty="0">
              <a:solidFill>
                <a:srgbClr val="000000"/>
              </a:solidFill>
            </a:endParaRPr>
          </a:p>
          <a:p>
            <a:pPr marL="0" indent="0" algn="ctr">
              <a:buNone/>
            </a:pPr>
            <a:r>
              <a:rPr lang="en-US" dirty="0"/>
              <a:t>Yogi Berra</a:t>
            </a:r>
          </a:p>
          <a:p>
            <a:pPr marL="0" indent="0" algn="ctr">
              <a:buNone/>
            </a:pPr>
            <a:endParaRPr lang="en-US" sz="3200" dirty="0"/>
          </a:p>
        </p:txBody>
      </p:sp>
      <p:sp>
        <p:nvSpPr>
          <p:cNvPr id="3" name="Title 2"/>
          <p:cNvSpPr>
            <a:spLocks noGrp="1"/>
          </p:cNvSpPr>
          <p:nvPr>
            <p:ph type="title"/>
          </p:nvPr>
        </p:nvSpPr>
        <p:spPr/>
        <p:txBody>
          <a:bodyPr/>
          <a:lstStyle/>
          <a:p>
            <a:r>
              <a:rPr lang="en-US" dirty="0"/>
              <a:t>Think about it…</a:t>
            </a:r>
          </a:p>
        </p:txBody>
      </p:sp>
    </p:spTree>
    <p:extLst>
      <p:ext uri="{BB962C8B-B14F-4D97-AF65-F5344CB8AC3E}">
        <p14:creationId xmlns:p14="http://schemas.microsoft.com/office/powerpoint/2010/main" val="3011928200"/>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dirty="0"/>
              <a:t>Today we have:</a:t>
            </a:r>
          </a:p>
          <a:p>
            <a:r>
              <a:rPr lang="en-US" dirty="0" smtClean="0"/>
              <a:t>Connected </a:t>
            </a:r>
            <a:r>
              <a:rPr lang="en-US" dirty="0"/>
              <a:t>Standards, Assessment and Instruction</a:t>
            </a:r>
          </a:p>
          <a:p>
            <a:r>
              <a:rPr lang="en-US" dirty="0" smtClean="0"/>
              <a:t>Discussed </a:t>
            </a:r>
            <a:r>
              <a:rPr lang="en-US" dirty="0"/>
              <a:t>Aligned Systems of Assessments</a:t>
            </a:r>
          </a:p>
          <a:p>
            <a:r>
              <a:rPr lang="en-US" dirty="0" smtClean="0"/>
              <a:t>Developed </a:t>
            </a:r>
            <a:r>
              <a:rPr lang="en-US" dirty="0"/>
              <a:t>Mathematical Learning Goals</a:t>
            </a:r>
          </a:p>
          <a:p>
            <a:r>
              <a:rPr lang="en-US" dirty="0" smtClean="0"/>
              <a:t>Developed </a:t>
            </a:r>
            <a:r>
              <a:rPr lang="en-US" dirty="0"/>
              <a:t>Mathematical Performance Goals</a:t>
            </a:r>
          </a:p>
          <a:p>
            <a:r>
              <a:rPr lang="en-US" dirty="0" smtClean="0"/>
              <a:t>Evaluated </a:t>
            </a:r>
            <a:r>
              <a:rPr lang="en-US" dirty="0"/>
              <a:t>and </a:t>
            </a:r>
            <a:r>
              <a:rPr lang="en-US" dirty="0" smtClean="0"/>
              <a:t>Selected </a:t>
            </a:r>
            <a:r>
              <a:rPr lang="en-US" dirty="0"/>
              <a:t>Assessment Items</a:t>
            </a:r>
          </a:p>
          <a:p>
            <a:r>
              <a:rPr lang="en-US" dirty="0" smtClean="0"/>
              <a:t>Practiced </a:t>
            </a:r>
            <a:r>
              <a:rPr lang="en-US" dirty="0"/>
              <a:t>Writing Assessment Items</a:t>
            </a:r>
          </a:p>
          <a:p>
            <a:pPr marL="0" indent="0">
              <a:buNone/>
            </a:pPr>
            <a:endParaRPr lang="en-US" dirty="0"/>
          </a:p>
          <a:p>
            <a:endParaRPr lang="en-US" dirty="0"/>
          </a:p>
        </p:txBody>
      </p:sp>
      <p:sp>
        <p:nvSpPr>
          <p:cNvPr id="3" name="Title 2"/>
          <p:cNvSpPr>
            <a:spLocks noGrp="1"/>
          </p:cNvSpPr>
          <p:nvPr>
            <p:ph type="title"/>
          </p:nvPr>
        </p:nvSpPr>
        <p:spPr/>
        <p:txBody>
          <a:bodyPr/>
          <a:lstStyle/>
          <a:p>
            <a:r>
              <a:rPr lang="en-US" dirty="0"/>
              <a:t>Closing</a:t>
            </a:r>
          </a:p>
        </p:txBody>
      </p:sp>
      <p:sp>
        <p:nvSpPr>
          <p:cNvPr id="4" name="Slide Number Placeholder 3"/>
          <p:cNvSpPr>
            <a:spLocks noGrp="1"/>
          </p:cNvSpPr>
          <p:nvPr>
            <p:ph type="sldNum" sz="quarter" idx="12"/>
          </p:nvPr>
        </p:nvSpPr>
        <p:spPr/>
        <p:txBody>
          <a:bodyPr/>
          <a:lstStyle/>
          <a:p>
            <a:fld id="{86D2451E-3285-438B-B188-C22B2A012BF6}" type="slidenum">
              <a:rPr lang="en-US" smtClean="0"/>
              <a:pPr/>
              <a:t>72</a:t>
            </a:fld>
            <a:endParaRPr lang="en-US" dirty="0"/>
          </a:p>
        </p:txBody>
      </p:sp>
    </p:spTree>
    <p:extLst>
      <p:ext uri="{BB962C8B-B14F-4D97-AF65-F5344CB8AC3E}">
        <p14:creationId xmlns:p14="http://schemas.microsoft.com/office/powerpoint/2010/main" val="548515414"/>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pPr marL="457200" lvl="1" indent="0">
              <a:buNone/>
            </a:pPr>
            <a:r>
              <a:rPr lang="en-US" dirty="0" smtClean="0"/>
              <a:t>Melissa Haun</a:t>
            </a:r>
          </a:p>
          <a:p>
            <a:pPr marL="457200" lvl="1" indent="0">
              <a:buNone/>
            </a:pPr>
            <a:endParaRPr lang="en-US" dirty="0"/>
          </a:p>
          <a:p>
            <a:pPr marL="457200" lvl="1" indent="0">
              <a:buNone/>
            </a:pPr>
            <a:r>
              <a:rPr lang="en-US" dirty="0" smtClean="0">
                <a:hlinkClick r:id="rId3"/>
              </a:rPr>
              <a:t>Melissa.Haun@tn.gov</a:t>
            </a:r>
            <a:endParaRPr lang="en-US" dirty="0" smtClean="0"/>
          </a:p>
          <a:p>
            <a:pPr marL="457200" lvl="1" indent="0">
              <a:buNone/>
            </a:pPr>
            <a:endParaRPr lang="en-US" dirty="0"/>
          </a:p>
          <a:p>
            <a:pPr marL="457200" lvl="1" indent="0">
              <a:buNone/>
            </a:pPr>
            <a:r>
              <a:rPr lang="en-US" dirty="0" smtClean="0"/>
              <a:t>615-708-6541</a:t>
            </a:r>
            <a:endParaRPr lang="en-US" dirty="0"/>
          </a:p>
        </p:txBody>
      </p:sp>
      <p:sp>
        <p:nvSpPr>
          <p:cNvPr id="4" name="Slide Number Placeholder 3"/>
          <p:cNvSpPr>
            <a:spLocks noGrp="1"/>
          </p:cNvSpPr>
          <p:nvPr>
            <p:ph type="sldNum" sz="quarter" idx="12"/>
          </p:nvPr>
        </p:nvSpPr>
        <p:spPr/>
        <p:txBody>
          <a:bodyPr/>
          <a:lstStyle/>
          <a:p>
            <a:fld id="{86D2451E-3285-438B-B188-C22B2A012BF6}" type="slidenum">
              <a:rPr lang="en-US" smtClean="0"/>
              <a:pPr/>
              <a:t>73</a:t>
            </a:fld>
            <a:endParaRPr lang="en-US" dirty="0"/>
          </a:p>
        </p:txBody>
      </p:sp>
    </p:spTree>
    <p:extLst>
      <p:ext uri="{BB962C8B-B14F-4D97-AF65-F5344CB8AC3E}">
        <p14:creationId xmlns:p14="http://schemas.microsoft.com/office/powerpoint/2010/main" val="250574939"/>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0257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pPr marL="0" indent="0">
              <a:buNone/>
            </a:pPr>
            <a:r>
              <a:rPr lang="en-US" dirty="0"/>
              <a:t>The purpose of this document is to provide teachers a resource which contains:</a:t>
            </a:r>
          </a:p>
          <a:p>
            <a:pPr lvl="0"/>
            <a:r>
              <a:rPr lang="en-US" dirty="0"/>
              <a:t>The Tennessee grade level mathematics standards</a:t>
            </a:r>
          </a:p>
          <a:p>
            <a:pPr lvl="0"/>
            <a:r>
              <a:rPr lang="en-US" dirty="0"/>
              <a:t>Evidence of Learning Statements for each standard</a:t>
            </a:r>
          </a:p>
          <a:p>
            <a:pPr lvl="0"/>
            <a:r>
              <a:rPr lang="en-US" dirty="0"/>
              <a:t>Instructional Focus Statements for each standard</a:t>
            </a:r>
          </a:p>
        </p:txBody>
      </p:sp>
      <p:sp>
        <p:nvSpPr>
          <p:cNvPr id="4" name="Title 3"/>
          <p:cNvSpPr>
            <a:spLocks noGrp="1"/>
          </p:cNvSpPr>
          <p:nvPr>
            <p:ph type="title"/>
          </p:nvPr>
        </p:nvSpPr>
        <p:spPr/>
        <p:txBody>
          <a:bodyPr/>
          <a:lstStyle/>
          <a:p>
            <a:r>
              <a:rPr lang="en-US" dirty="0"/>
              <a:t>Instructional Focus Document</a:t>
            </a:r>
          </a:p>
        </p:txBody>
      </p:sp>
      <p:sp>
        <p:nvSpPr>
          <p:cNvPr id="2" name="Slide Number Placeholder 1"/>
          <p:cNvSpPr>
            <a:spLocks noGrp="1"/>
          </p:cNvSpPr>
          <p:nvPr>
            <p:ph type="sldNum" sz="quarter" idx="12"/>
          </p:nvPr>
        </p:nvSpPr>
        <p:spPr/>
        <p:txBody>
          <a:bodyPr/>
          <a:lstStyle/>
          <a:p>
            <a:fld id="{86D2451E-3285-438B-B188-C22B2A012BF6}" type="slidenum">
              <a:rPr lang="en-US" smtClean="0"/>
              <a:pPr/>
              <a:t>8</a:t>
            </a:fld>
            <a:endParaRPr lang="en-US" dirty="0"/>
          </a:p>
        </p:txBody>
      </p:sp>
    </p:spTree>
    <p:extLst>
      <p:ext uri="{BB962C8B-B14F-4D97-AF65-F5344CB8AC3E}">
        <p14:creationId xmlns:p14="http://schemas.microsoft.com/office/powerpoint/2010/main" val="243345808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6D2451E-3285-438B-B188-C22B2A012BF6}" type="slidenum">
              <a:rPr lang="en-US" smtClean="0"/>
              <a:pPr/>
              <a:t>9</a:t>
            </a:fld>
            <a:endParaRPr lang="en-US" dirty="0"/>
          </a:p>
        </p:txBody>
      </p:sp>
      <p:sp>
        <p:nvSpPr>
          <p:cNvPr id="3" name="Title 2"/>
          <p:cNvSpPr>
            <a:spLocks noGrp="1"/>
          </p:cNvSpPr>
          <p:nvPr>
            <p:ph type="title"/>
          </p:nvPr>
        </p:nvSpPr>
        <p:spPr/>
        <p:txBody>
          <a:bodyPr/>
          <a:lstStyle/>
          <a:p>
            <a:r>
              <a:rPr lang="en-US" dirty="0"/>
              <a:t>Instructional Focus Document</a:t>
            </a:r>
          </a:p>
        </p:txBody>
      </p:sp>
      <p:pic>
        <p:nvPicPr>
          <p:cNvPr id="7" name="Picture 6"/>
          <p:cNvPicPr>
            <a:picLocks noChangeAspect="1"/>
          </p:cNvPicPr>
          <p:nvPr/>
        </p:nvPicPr>
        <p:blipFill>
          <a:blip r:embed="rId3"/>
          <a:stretch>
            <a:fillRect/>
          </a:stretch>
        </p:blipFill>
        <p:spPr>
          <a:xfrm>
            <a:off x="152400" y="1244407"/>
            <a:ext cx="7903866" cy="5590984"/>
          </a:xfrm>
          <a:prstGeom prst="rect">
            <a:avLst/>
          </a:prstGeom>
        </p:spPr>
      </p:pic>
      <p:sp>
        <p:nvSpPr>
          <p:cNvPr id="9" name="TextBox 8"/>
          <p:cNvSpPr txBox="1"/>
          <p:nvPr/>
        </p:nvSpPr>
        <p:spPr>
          <a:xfrm>
            <a:off x="7962900" y="2057400"/>
            <a:ext cx="1295400" cy="369332"/>
          </a:xfrm>
          <a:prstGeom prst="rect">
            <a:avLst/>
          </a:prstGeom>
          <a:noFill/>
        </p:spPr>
        <p:txBody>
          <a:bodyPr wrap="square" rtlCol="0">
            <a:spAutoFit/>
          </a:bodyPr>
          <a:lstStyle/>
          <a:p>
            <a:r>
              <a:rPr lang="en-US" b="1" dirty="0" smtClean="0">
                <a:solidFill>
                  <a:schemeClr val="accent1"/>
                </a:solidFill>
              </a:rPr>
              <a:t>Standard</a:t>
            </a:r>
          </a:p>
        </p:txBody>
      </p:sp>
      <p:cxnSp>
        <p:nvCxnSpPr>
          <p:cNvPr id="11" name="Straight Arrow Connector 10"/>
          <p:cNvCxnSpPr/>
          <p:nvPr/>
        </p:nvCxnSpPr>
        <p:spPr>
          <a:xfrm flipH="1" flipV="1">
            <a:off x="7516586" y="2057400"/>
            <a:ext cx="408214" cy="18466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228600" y="2514600"/>
            <a:ext cx="7734300" cy="2133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223995" y="4883073"/>
            <a:ext cx="7734300" cy="187273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14600938"/>
      </p:ext>
    </p:extLst>
  </p:cSld>
  <p:clrMapOvr>
    <a:masterClrMapping/>
  </p:clrMapOvr>
  <p:timing>
    <p:tnLst>
      <p:par>
        <p:cTn id="1" dur="indefinite" restart="never" nodeType="tmRoot"/>
      </p:par>
    </p:tnLst>
  </p:timing>
</p:sld>
</file>

<file path=ppt/theme/theme1.xml><?xml version="1.0" encoding="utf-8"?>
<a:theme xmlns:a="http://schemas.openxmlformats.org/drawingml/2006/main" name="TDOE Template - Editing">
  <a:themeElements>
    <a:clrScheme name="TDOE Colors">
      <a:dk1>
        <a:srgbClr val="1B365D"/>
      </a:dk1>
      <a:lt1>
        <a:srgbClr val="FFFFFF"/>
      </a:lt1>
      <a:dk2>
        <a:srgbClr val="6E7073"/>
      </a:dk2>
      <a:lt2>
        <a:srgbClr val="EEEEEE"/>
      </a:lt2>
      <a:accent1>
        <a:srgbClr val="000000"/>
      </a:accent1>
      <a:accent2>
        <a:srgbClr val="1B365D"/>
      </a:accent2>
      <a:accent3>
        <a:srgbClr val="2DCCD3"/>
      </a:accent3>
      <a:accent4>
        <a:srgbClr val="D2D755"/>
      </a:accent4>
      <a:accent5>
        <a:srgbClr val="E87722"/>
      </a:accent5>
      <a:accent6>
        <a:srgbClr val="5D7975"/>
      </a:accent6>
      <a:hlink>
        <a:srgbClr val="0000FF"/>
      </a:hlink>
      <a:folHlink>
        <a:srgbClr val="800080"/>
      </a:folHlink>
    </a:clrScheme>
    <a:fontScheme name="TDOE Fonts">
      <a:majorFont>
        <a:latin typeface="Georgia"/>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6" id="{90B71888-F3B4-4F2D-8547-70C3C86B0E28}" vid="{95A380EE-14FE-47F1-874B-F5B54D4A2F9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TDOE PowerPoint Template 2017</Template>
  <TotalTime>24118</TotalTime>
  <Words>7160</Words>
  <Application>Microsoft Office PowerPoint</Application>
  <PresentationFormat>On-screen Show (4:3)</PresentationFormat>
  <Paragraphs>803</Paragraphs>
  <Slides>74</Slides>
  <Notes>73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74</vt:i4>
      </vt:variant>
    </vt:vector>
  </HeadingPairs>
  <TitlesOfParts>
    <vt:vector size="83" baseType="lpstr">
      <vt:lpstr>Arial</vt:lpstr>
      <vt:lpstr>Calibri</vt:lpstr>
      <vt:lpstr>Cambria Math</vt:lpstr>
      <vt:lpstr>Courier New</vt:lpstr>
      <vt:lpstr>Georgia</vt:lpstr>
      <vt:lpstr>Open Sans</vt:lpstr>
      <vt:lpstr>PermianSlabSerifTypeface</vt:lpstr>
      <vt:lpstr>Wingdings</vt:lpstr>
      <vt:lpstr>TDOE Template - Editing</vt:lpstr>
      <vt:lpstr>Math: Standards Follow-Up  Training Grades 3-5</vt:lpstr>
      <vt:lpstr>Introductions </vt:lpstr>
      <vt:lpstr>Session Norms</vt:lpstr>
      <vt:lpstr>Background</vt:lpstr>
      <vt:lpstr>Objectives</vt:lpstr>
      <vt:lpstr>Connecting Standards and Assessment</vt:lpstr>
      <vt:lpstr>Connecting Standards, Assessment, and Instruction</vt:lpstr>
      <vt:lpstr>Instructional Focus Document</vt:lpstr>
      <vt:lpstr>Instructional Focus Document</vt:lpstr>
      <vt:lpstr>Instructional Focus Document-Evidence of Learning Statements</vt:lpstr>
      <vt:lpstr>Instructional Focus Document-Evidence of Learning Statements</vt:lpstr>
      <vt:lpstr>Instructional Focus Document-Evidence of Learning Statements</vt:lpstr>
      <vt:lpstr>Instructional Focus Document-Evidence of Learning Statements</vt:lpstr>
      <vt:lpstr>Instructional Focus Instructional Focus Statements</vt:lpstr>
      <vt:lpstr>Examining a Standard</vt:lpstr>
      <vt:lpstr>Assessments</vt:lpstr>
      <vt:lpstr>Connecting Standards and Assessment</vt:lpstr>
      <vt:lpstr>Aligned System of Assessments</vt:lpstr>
      <vt:lpstr>Aligned System of Assessments</vt:lpstr>
      <vt:lpstr>Aligned System of Assessments</vt:lpstr>
      <vt:lpstr>Aligned System of Assessments</vt:lpstr>
      <vt:lpstr>Aligned System of Assessments</vt:lpstr>
      <vt:lpstr>Aligned System of Assessments</vt:lpstr>
      <vt:lpstr>How do we get there?</vt:lpstr>
      <vt:lpstr>Preparing to Choose/Create Assessment Items</vt:lpstr>
      <vt:lpstr>Steps Prior to Choosing/Creating Items</vt:lpstr>
      <vt:lpstr>Mathematical Learning Goals and   Performance Goals</vt:lpstr>
      <vt:lpstr>NCTM Effective Teaching Practices </vt:lpstr>
      <vt:lpstr>NCTM Effective Teaching Practices </vt:lpstr>
      <vt:lpstr>Learning Goals and Performance Goals</vt:lpstr>
      <vt:lpstr>Characteristics   </vt:lpstr>
      <vt:lpstr>Characteristics</vt:lpstr>
      <vt:lpstr>Mathematical Learning Goal and Performance Goal Examples </vt:lpstr>
      <vt:lpstr>Turn and Talk</vt:lpstr>
      <vt:lpstr>Mathematical Learning Goal and Performance Goal Examples-Your Turn</vt:lpstr>
      <vt:lpstr>What are some additional Mathematical Learning and Performance Goals?</vt:lpstr>
      <vt:lpstr>Identifying Mathematical Learning and Performance Goals-Your Turn</vt:lpstr>
      <vt:lpstr>Gallery Walk</vt:lpstr>
      <vt:lpstr>Whole Group Discussion/Activity</vt:lpstr>
      <vt:lpstr>Think about it…</vt:lpstr>
      <vt:lpstr>PowerPoint Presentation</vt:lpstr>
      <vt:lpstr>PowerPoint Presentation</vt:lpstr>
      <vt:lpstr>Choosing and Creating Assessment Items</vt:lpstr>
      <vt:lpstr>Preparing to Create an Aligned System of Assessments</vt:lpstr>
      <vt:lpstr>Preparing to Create an Aligned System of Assessments</vt:lpstr>
      <vt:lpstr>Continuing with Standard 4.NF.A.1    </vt:lpstr>
      <vt:lpstr>Preparing to Create an Aligned System of Assessments</vt:lpstr>
      <vt:lpstr>Quality Assessments</vt:lpstr>
      <vt:lpstr>Preparing to Create an Aligned System of Assessments</vt:lpstr>
      <vt:lpstr>Item Types</vt:lpstr>
      <vt:lpstr>Open Response Items</vt:lpstr>
      <vt:lpstr>Creating an Aligned System of Assessments</vt:lpstr>
      <vt:lpstr>Formative vs Summative</vt:lpstr>
      <vt:lpstr>Choosing Assessment Items</vt:lpstr>
      <vt:lpstr>Activity</vt:lpstr>
      <vt:lpstr>Whole Group Discussion</vt:lpstr>
      <vt:lpstr>Choosing good Items:  9 Essential Questions</vt:lpstr>
      <vt:lpstr>Assessment Item Writing</vt:lpstr>
      <vt:lpstr>Activity</vt:lpstr>
      <vt:lpstr>Group Discussion</vt:lpstr>
      <vt:lpstr>Steps for Preparing to Develop an Aligned System of Assessments</vt:lpstr>
      <vt:lpstr>Activity</vt:lpstr>
      <vt:lpstr>Gallery Walk</vt:lpstr>
      <vt:lpstr>Group Discussion</vt:lpstr>
      <vt:lpstr>Turning a set of items into an Aligned System of Assessments</vt:lpstr>
      <vt:lpstr>Aligned System of Assessments</vt:lpstr>
      <vt:lpstr>Content and Structure of an Assessment</vt:lpstr>
      <vt:lpstr>Choosing Items</vt:lpstr>
      <vt:lpstr>Analysis of Assessment</vt:lpstr>
      <vt:lpstr>Result</vt:lpstr>
      <vt:lpstr>Think about it…</vt:lpstr>
      <vt:lpstr>Closing</vt:lpstr>
      <vt:lpstr>PowerPoint Presentation</vt:lpstr>
      <vt:lpstr>PowerPoint Presentation</vt:lpstr>
    </vt:vector>
  </TitlesOfParts>
  <Company>Department of Education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Math for Postsecondary Readiness</dc:title>
  <dc:creator>Virginia Mayfield</dc:creator>
  <cp:lastModifiedBy>Melissa Haun</cp:lastModifiedBy>
  <cp:revision>182</cp:revision>
  <cp:lastPrinted>2018-04-27T15:40:38Z</cp:lastPrinted>
  <dcterms:created xsi:type="dcterms:W3CDTF">2017-10-06T15:56:47Z</dcterms:created>
  <dcterms:modified xsi:type="dcterms:W3CDTF">2018-06-21T11:48:22Z</dcterms:modified>
</cp:coreProperties>
</file>